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4" r:id="rId3"/>
    <p:sldId id="265" r:id="rId4"/>
    <p:sldId id="258" r:id="rId5"/>
    <p:sldId id="266" r:id="rId6"/>
    <p:sldId id="267" r:id="rId7"/>
    <p:sldId id="259" r:id="rId8"/>
    <p:sldId id="260" r:id="rId9"/>
    <p:sldId id="269" r:id="rId10"/>
    <p:sldId id="261" r:id="rId11"/>
    <p:sldId id="271" r:id="rId12"/>
    <p:sldId id="262" r:id="rId13"/>
    <p:sldId id="275" r:id="rId14"/>
    <p:sldId id="276" r:id="rId15"/>
    <p:sldId id="274" r:id="rId16"/>
    <p:sldId id="277" r:id="rId17"/>
    <p:sldId id="278" r:id="rId18"/>
    <p:sldId id="280" r:id="rId19"/>
    <p:sldId id="281" r:id="rId20"/>
    <p:sldId id="282" r:id="rId21"/>
    <p:sldId id="279" r:id="rId22"/>
    <p:sldId id="283" r:id="rId23"/>
    <p:sldId id="284" r:id="rId24"/>
    <p:sldId id="285" r:id="rId25"/>
    <p:sldId id="286" r:id="rId26"/>
    <p:sldId id="263" r:id="rId27"/>
    <p:sldId id="273" r:id="rId28"/>
    <p:sldId id="287" r:id="rId29"/>
    <p:sldId id="288" r:id="rId30"/>
    <p:sldId id="289" r:id="rId31"/>
    <p:sldId id="290" r:id="rId32"/>
    <p:sldId id="291" r:id="rId33"/>
    <p:sldId id="292" r:id="rId34"/>
    <p:sldId id="293" r:id="rId35"/>
    <p:sldId id="294" r:id="rId36"/>
    <p:sldId id="295" r:id="rId37"/>
    <p:sldId id="296" r:id="rId38"/>
    <p:sldId id="297" r:id="rId39"/>
    <p:sldId id="298" r:id="rId40"/>
    <p:sldId id="299" r:id="rId41"/>
    <p:sldId id="300" r:id="rId42"/>
    <p:sldId id="301" r:id="rId43"/>
    <p:sldId id="302" r:id="rId44"/>
    <p:sldId id="303" r:id="rId45"/>
    <p:sldId id="304" r:id="rId46"/>
    <p:sldId id="305" r:id="rId47"/>
    <p:sldId id="306" r:id="rId48"/>
    <p:sldId id="307" r:id="rId49"/>
    <p:sldId id="308" r:id="rId50"/>
    <p:sldId id="309" r:id="rId51"/>
    <p:sldId id="310" r:id="rId52"/>
    <p:sldId id="311" r:id="rId53"/>
    <p:sldId id="312" r:id="rId54"/>
    <p:sldId id="313" r:id="rId55"/>
    <p:sldId id="314" r:id="rId56"/>
    <p:sldId id="315" r:id="rId57"/>
    <p:sldId id="316" r:id="rId58"/>
    <p:sldId id="317" r:id="rId59"/>
    <p:sldId id="318" r:id="rId60"/>
    <p:sldId id="319" r:id="rId61"/>
    <p:sldId id="320" r:id="rId62"/>
    <p:sldId id="321" r:id="rId63"/>
    <p:sldId id="322" r:id="rId64"/>
    <p:sldId id="323" r:id="rId65"/>
    <p:sldId id="324" r:id="rId66"/>
    <p:sldId id="325" r:id="rId67"/>
    <p:sldId id="326" r:id="rId68"/>
    <p:sldId id="327" r:id="rId6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2" d="100"/>
          <a:sy n="82" d="100"/>
        </p:scale>
        <p:origin x="-1014"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 Type="http://schemas.openxmlformats.org/officeDocument/2006/relationships/slide" Target="slides/slide6.xml"/><Relationship Id="rId71"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66BDA13-8FB3-4B9B-BF0C-9354DC02D084}" type="datetimeFigureOut">
              <a:rPr lang="en-US" smtClean="0"/>
              <a:pPr/>
              <a:t>4/12/21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2ACD63-BE58-49CE-8C11-96ED94DD4FE1}"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66BDA13-8FB3-4B9B-BF0C-9354DC02D084}" type="datetimeFigureOut">
              <a:rPr lang="en-US" smtClean="0"/>
              <a:pPr/>
              <a:t>4/12/21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2ACD63-BE58-49CE-8C11-96ED94DD4FE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66BDA13-8FB3-4B9B-BF0C-9354DC02D084}" type="datetimeFigureOut">
              <a:rPr lang="en-US" smtClean="0"/>
              <a:pPr/>
              <a:t>4/12/21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2ACD63-BE58-49CE-8C11-96ED94DD4FE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66BDA13-8FB3-4B9B-BF0C-9354DC02D084}" type="datetimeFigureOut">
              <a:rPr lang="en-US" smtClean="0"/>
              <a:pPr/>
              <a:t>4/12/21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2ACD63-BE58-49CE-8C11-96ED94DD4FE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66BDA13-8FB3-4B9B-BF0C-9354DC02D084}" type="datetimeFigureOut">
              <a:rPr lang="en-US" smtClean="0"/>
              <a:pPr/>
              <a:t>4/12/21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2ACD63-BE58-49CE-8C11-96ED94DD4FE1}"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66BDA13-8FB3-4B9B-BF0C-9354DC02D084}" type="datetimeFigureOut">
              <a:rPr lang="en-US" smtClean="0"/>
              <a:pPr/>
              <a:t>4/12/21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02ACD63-BE58-49CE-8C11-96ED94DD4FE1}"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66BDA13-8FB3-4B9B-BF0C-9354DC02D084}" type="datetimeFigureOut">
              <a:rPr lang="en-US" smtClean="0"/>
              <a:pPr/>
              <a:t>4/12/21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02ACD63-BE58-49CE-8C11-96ED94DD4FE1}"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66BDA13-8FB3-4B9B-BF0C-9354DC02D084}" type="datetimeFigureOut">
              <a:rPr lang="en-US" smtClean="0"/>
              <a:pPr/>
              <a:t>4/12/21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02ACD63-BE58-49CE-8C11-96ED94DD4FE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66BDA13-8FB3-4B9B-BF0C-9354DC02D084}" type="datetimeFigureOut">
              <a:rPr lang="en-US" smtClean="0"/>
              <a:pPr/>
              <a:t>4/12/21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02ACD63-BE58-49CE-8C11-96ED94DD4FE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66BDA13-8FB3-4B9B-BF0C-9354DC02D084}" type="datetimeFigureOut">
              <a:rPr lang="en-US" smtClean="0"/>
              <a:pPr/>
              <a:t>4/12/21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02ACD63-BE58-49CE-8C11-96ED94DD4FE1}"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66BDA13-8FB3-4B9B-BF0C-9354DC02D084}" type="datetimeFigureOut">
              <a:rPr lang="en-US" smtClean="0"/>
              <a:pPr/>
              <a:t>4/12/21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02ACD63-BE58-49CE-8C11-96ED94DD4FE1}"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66BDA13-8FB3-4B9B-BF0C-9354DC02D084}" type="datetimeFigureOut">
              <a:rPr lang="en-US" smtClean="0"/>
              <a:pPr/>
              <a:t>4/12/21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02ACD63-BE58-49CE-8C11-96ED94DD4FE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8601"/>
            <a:ext cx="7772400" cy="1142999"/>
          </a:xfrm>
        </p:spPr>
        <p:txBody>
          <a:bodyPr>
            <a:normAutofit/>
          </a:bodyPr>
          <a:lstStyle/>
          <a:p>
            <a:r>
              <a:rPr lang="en-US" sz="3200" b="1" dirty="0" smtClean="0">
                <a:latin typeface="Times New Roman" pitchFamily="18" charset="0"/>
                <a:cs typeface="Times New Roman" pitchFamily="18" charset="0"/>
              </a:rPr>
              <a:t>Chapter Three: Informal Fallacies</a:t>
            </a:r>
            <a:endParaRPr lang="en-US" sz="3200" dirty="0">
              <a:latin typeface="Times New Roman" pitchFamily="18" charset="0"/>
              <a:cs typeface="Times New Roman" pitchFamily="18" charset="0"/>
            </a:endParaRPr>
          </a:p>
        </p:txBody>
      </p:sp>
      <p:sp>
        <p:nvSpPr>
          <p:cNvPr id="3" name="Subtitle 2"/>
          <p:cNvSpPr>
            <a:spLocks noGrp="1"/>
          </p:cNvSpPr>
          <p:nvPr>
            <p:ph type="subTitle" idx="1"/>
          </p:nvPr>
        </p:nvSpPr>
        <p:spPr>
          <a:xfrm>
            <a:off x="914400" y="1524000"/>
            <a:ext cx="7315200" cy="4952999"/>
          </a:xfrm>
        </p:spPr>
        <p:txBody>
          <a:bodyPr>
            <a:normAutofit fontScale="92500" lnSpcReduction="20000"/>
          </a:bodyPr>
          <a:lstStyle/>
          <a:p>
            <a:pPr algn="just">
              <a:buFont typeface="Wingdings" pitchFamily="2" charset="2"/>
              <a:buChar char="§"/>
            </a:pPr>
            <a:r>
              <a:rPr lang="en-US" dirty="0">
                <a:solidFill>
                  <a:schemeClr val="tx1"/>
                </a:solidFill>
                <a:latin typeface="Times New Roman" pitchFamily="18" charset="0"/>
                <a:cs typeface="Times New Roman" pitchFamily="18" charset="0"/>
              </a:rPr>
              <a:t>A fallacy is a certain kind of defect or an error in </a:t>
            </a:r>
            <a:r>
              <a:rPr lang="en-US" b="1" i="1" dirty="0">
                <a:solidFill>
                  <a:schemeClr val="tx1"/>
                </a:solidFill>
                <a:latin typeface="Times New Roman" pitchFamily="18" charset="0"/>
                <a:cs typeface="Times New Roman" pitchFamily="18" charset="0"/>
              </a:rPr>
              <a:t>R</a:t>
            </a:r>
            <a:r>
              <a:rPr lang="en-US" b="1" i="1" dirty="0" smtClean="0">
                <a:solidFill>
                  <a:schemeClr val="tx1"/>
                </a:solidFill>
                <a:latin typeface="Times New Roman" pitchFamily="18" charset="0"/>
                <a:cs typeface="Times New Roman" pitchFamily="18" charset="0"/>
              </a:rPr>
              <a:t>easoning.</a:t>
            </a:r>
          </a:p>
          <a:p>
            <a:pPr algn="just">
              <a:buFont typeface="Wingdings" pitchFamily="2" charset="2"/>
              <a:buChar char="§"/>
            </a:pPr>
            <a:r>
              <a:rPr lang="en-US" dirty="0" smtClean="0">
                <a:solidFill>
                  <a:schemeClr val="tx1"/>
                </a:solidFill>
                <a:latin typeface="Times New Roman" pitchFamily="18" charset="0"/>
                <a:cs typeface="Times New Roman" pitchFamily="18" charset="0"/>
              </a:rPr>
              <a:t>Each </a:t>
            </a:r>
            <a:r>
              <a:rPr lang="en-US" dirty="0">
                <a:solidFill>
                  <a:schemeClr val="tx1"/>
                </a:solidFill>
                <a:latin typeface="Times New Roman" pitchFamily="18" charset="0"/>
                <a:cs typeface="Times New Roman" pitchFamily="18" charset="0"/>
              </a:rPr>
              <a:t>fallacy is a type of </a:t>
            </a:r>
            <a:r>
              <a:rPr lang="en-US" b="1" i="1" dirty="0">
                <a:solidFill>
                  <a:schemeClr val="tx1"/>
                </a:solidFill>
                <a:latin typeface="Times New Roman" pitchFamily="18" charset="0"/>
                <a:cs typeface="Times New Roman" pitchFamily="18" charset="0"/>
              </a:rPr>
              <a:t>incorrect </a:t>
            </a:r>
            <a:r>
              <a:rPr lang="en-US" b="1" i="1" dirty="0" smtClean="0">
                <a:solidFill>
                  <a:schemeClr val="tx1"/>
                </a:solidFill>
                <a:latin typeface="Times New Roman" pitchFamily="18" charset="0"/>
                <a:cs typeface="Times New Roman" pitchFamily="18" charset="0"/>
              </a:rPr>
              <a:t>argument</a:t>
            </a:r>
            <a:r>
              <a:rPr lang="en-US" dirty="0" smtClean="0">
                <a:solidFill>
                  <a:schemeClr val="tx1"/>
                </a:solidFill>
                <a:latin typeface="Times New Roman" pitchFamily="18" charset="0"/>
                <a:cs typeface="Times New Roman" pitchFamily="18" charset="0"/>
              </a:rPr>
              <a:t>.</a:t>
            </a:r>
            <a:r>
              <a:rPr lang="en-US" b="1" dirty="0">
                <a:solidFill>
                  <a:schemeClr val="tx1"/>
                </a:solidFill>
                <a:latin typeface="Times New Roman" pitchFamily="18" charset="0"/>
                <a:cs typeface="Times New Roman" pitchFamily="18" charset="0"/>
              </a:rPr>
              <a:t> </a:t>
            </a:r>
            <a:endParaRPr lang="en-US" b="1" dirty="0" smtClean="0">
              <a:solidFill>
                <a:schemeClr val="tx1"/>
              </a:solidFill>
              <a:latin typeface="Times New Roman" pitchFamily="18" charset="0"/>
              <a:cs typeface="Times New Roman" pitchFamily="18" charset="0"/>
            </a:endParaRPr>
          </a:p>
          <a:p>
            <a:pPr algn="just">
              <a:buFont typeface="Wingdings" pitchFamily="2" charset="2"/>
              <a:buChar char="§"/>
            </a:pPr>
            <a:r>
              <a:rPr lang="en-US" b="1" dirty="0" smtClean="0">
                <a:solidFill>
                  <a:schemeClr val="tx1"/>
                </a:solidFill>
                <a:latin typeface="Times New Roman" pitchFamily="18" charset="0"/>
                <a:cs typeface="Times New Roman" pitchFamily="18" charset="0"/>
              </a:rPr>
              <a:t>A </a:t>
            </a:r>
            <a:r>
              <a:rPr lang="en-US" b="1" dirty="0">
                <a:solidFill>
                  <a:schemeClr val="tx1"/>
                </a:solidFill>
                <a:latin typeface="Times New Roman" pitchFamily="18" charset="0"/>
                <a:cs typeface="Times New Roman" pitchFamily="18" charset="0"/>
              </a:rPr>
              <a:t>fallacy</a:t>
            </a:r>
            <a:r>
              <a:rPr lang="en-US" dirty="0">
                <a:solidFill>
                  <a:schemeClr val="tx1"/>
                </a:solidFill>
                <a:latin typeface="Times New Roman" pitchFamily="18" charset="0"/>
                <a:cs typeface="Times New Roman" pitchFamily="18" charset="0"/>
              </a:rPr>
              <a:t> is a type of argument that may seem to be </a:t>
            </a:r>
            <a:r>
              <a:rPr lang="en-US" dirty="0" smtClean="0">
                <a:solidFill>
                  <a:schemeClr val="tx1"/>
                </a:solidFill>
                <a:latin typeface="Times New Roman" pitchFamily="18" charset="0"/>
                <a:cs typeface="Times New Roman" pitchFamily="18" charset="0"/>
              </a:rPr>
              <a:t>correct, but </a:t>
            </a:r>
            <a:r>
              <a:rPr lang="en-US" dirty="0">
                <a:solidFill>
                  <a:schemeClr val="tx1"/>
                </a:solidFill>
                <a:latin typeface="Times New Roman" pitchFamily="18" charset="0"/>
                <a:cs typeface="Times New Roman" pitchFamily="18" charset="0"/>
              </a:rPr>
              <a:t>that proves, on examination, not to be so. </a:t>
            </a:r>
          </a:p>
          <a:p>
            <a:pPr algn="just">
              <a:buFont typeface="Wingdings" pitchFamily="2" charset="2"/>
              <a:buChar char="§"/>
            </a:pPr>
            <a:r>
              <a:rPr lang="en-US" dirty="0">
                <a:solidFill>
                  <a:schemeClr val="tx1"/>
                </a:solidFill>
                <a:latin typeface="Times New Roman" pitchFamily="18" charset="0"/>
                <a:cs typeface="Times New Roman" pitchFamily="18" charset="0"/>
              </a:rPr>
              <a:t>It is profitable to study these mistaken arguments; because the </a:t>
            </a:r>
            <a:r>
              <a:rPr lang="en-US" dirty="0" smtClean="0">
                <a:solidFill>
                  <a:schemeClr val="tx1"/>
                </a:solidFill>
                <a:latin typeface="Times New Roman" pitchFamily="18" charset="0"/>
                <a:cs typeface="Times New Roman" pitchFamily="18" charset="0"/>
              </a:rPr>
              <a:t>traps (deception) </a:t>
            </a:r>
            <a:r>
              <a:rPr lang="en-US" dirty="0">
                <a:solidFill>
                  <a:schemeClr val="tx1"/>
                </a:solidFill>
                <a:latin typeface="Times New Roman" pitchFamily="18" charset="0"/>
                <a:cs typeface="Times New Roman" pitchFamily="18" charset="0"/>
              </a:rPr>
              <a:t>they set can best be avoided when they are well understood</a:t>
            </a:r>
            <a:r>
              <a:rPr lang="en-US" i="1" dirty="0">
                <a:solidFill>
                  <a:schemeClr val="tx1"/>
                </a:solidFill>
                <a:latin typeface="Times New Roman" pitchFamily="18" charset="0"/>
                <a:cs typeface="Times New Roman" pitchFamily="18" charset="0"/>
              </a:rPr>
              <a:t>. </a:t>
            </a:r>
          </a:p>
          <a:p>
            <a:pPr algn="just">
              <a:buFont typeface="Wingdings" pitchFamily="2" charset="2"/>
              <a:buChar char="§"/>
            </a:pPr>
            <a:r>
              <a:rPr lang="en-US" i="1" dirty="0">
                <a:solidFill>
                  <a:schemeClr val="tx1"/>
                </a:solidFill>
                <a:latin typeface="Times New Roman" pitchFamily="18" charset="0"/>
                <a:cs typeface="Times New Roman" pitchFamily="18" charset="0"/>
              </a:rPr>
              <a:t>To be forewarned is to be forearmed!</a:t>
            </a:r>
            <a:endParaRPr lang="en-US" dirty="0">
              <a:solidFill>
                <a:schemeClr val="tx1"/>
              </a:solidFill>
              <a:latin typeface="Times New Roman" pitchFamily="18" charset="0"/>
              <a:cs typeface="Times New Roman" pitchFamily="18" charset="0"/>
            </a:endParaRPr>
          </a:p>
          <a:p>
            <a:pPr algn="just">
              <a:buFont typeface="Wingdings" pitchFamily="2" charset="2"/>
              <a:buChar char="§"/>
            </a:pPr>
            <a:endParaRPr lang="en-US" dirty="0" smtClean="0">
              <a:latin typeface="Times New Roman" pitchFamily="18" charset="0"/>
              <a:cs typeface="Times New Roman" pitchFamily="18" charset="0"/>
            </a:endParaRPr>
          </a:p>
          <a:p>
            <a:pPr algn="just">
              <a:buFont typeface="Wingdings" pitchFamily="2" charset="2"/>
              <a:buChar char="§"/>
            </a:pP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a:bodyPr>
          <a:lstStyle/>
          <a:p>
            <a:pPr algn="just">
              <a:buFont typeface="Wingdings" pitchFamily="2" charset="2"/>
              <a:buChar char="v"/>
            </a:pPr>
            <a:r>
              <a:rPr lang="en-US" dirty="0" smtClean="0">
                <a:latin typeface="Times New Roman" pitchFamily="18" charset="0"/>
                <a:cs typeface="Times New Roman" pitchFamily="18" charset="0"/>
              </a:rPr>
              <a:t>By studying some of the typical ways in which arguers deceive both themselves and others: </a:t>
            </a:r>
          </a:p>
          <a:p>
            <a:pPr lvl="1" algn="just">
              <a:buFont typeface="Wingdings" pitchFamily="2" charset="2"/>
              <a:buChar char="v"/>
            </a:pPr>
            <a:r>
              <a:rPr lang="en-US" dirty="0" smtClean="0">
                <a:latin typeface="Times New Roman" pitchFamily="18" charset="0"/>
                <a:cs typeface="Times New Roman" pitchFamily="18" charset="0"/>
              </a:rPr>
              <a:t>One is less likely to be fooled by the fallacious arguments posed by others and </a:t>
            </a:r>
          </a:p>
          <a:p>
            <a:pPr lvl="1" algn="just">
              <a:buFont typeface="Wingdings" pitchFamily="2" charset="2"/>
              <a:buChar char="v"/>
            </a:pPr>
            <a:r>
              <a:rPr lang="en-US" dirty="0" smtClean="0">
                <a:latin typeface="Times New Roman" pitchFamily="18" charset="0"/>
                <a:cs typeface="Times New Roman" pitchFamily="18" charset="0"/>
              </a:rPr>
              <a:t>Is less likely to stumble blindly into fallacies when constructing arguments for one's own use. </a:t>
            </a:r>
          </a:p>
          <a:p>
            <a:pPr algn="just"/>
            <a:r>
              <a:rPr lang="en-US" dirty="0"/>
              <a:t>Hence, formal fallacies are committed when the</a:t>
            </a:r>
            <a:r>
              <a:rPr lang="en-US" b="1" dirty="0"/>
              <a:t> form </a:t>
            </a:r>
            <a:r>
              <a:rPr lang="en-US" dirty="0"/>
              <a:t>or </a:t>
            </a:r>
            <a:r>
              <a:rPr lang="en-US" b="1" i="1" dirty="0"/>
              <a:t>logical structure</a:t>
            </a:r>
            <a:r>
              <a:rPr lang="en-US" dirty="0"/>
              <a:t> of arguments are </a:t>
            </a:r>
            <a:r>
              <a:rPr lang="en-US" b="1" i="1" dirty="0" smtClean="0"/>
              <a:t>violated; </a:t>
            </a:r>
            <a:r>
              <a:rPr lang="en-US" dirty="0" smtClean="0"/>
              <a:t>whereas </a:t>
            </a:r>
            <a:r>
              <a:rPr lang="en-US" dirty="0"/>
              <a:t>informal fallacies are committed when the </a:t>
            </a:r>
            <a:r>
              <a:rPr lang="en-US" b="1" i="1" dirty="0"/>
              <a:t>content</a:t>
            </a:r>
            <a:r>
              <a:rPr lang="en-US" dirty="0"/>
              <a:t> of an argument is problematic.</a:t>
            </a:r>
            <a:endParaRPr lang="en-US" dirty="0">
              <a:latin typeface="Times New Roman" pitchFamily="18" charset="0"/>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638800"/>
          </a:xfrm>
        </p:spPr>
        <p:txBody>
          <a:bodyPr>
            <a:normAutofit fontScale="85000" lnSpcReduction="20000"/>
          </a:bodyPr>
          <a:lstStyle/>
          <a:p>
            <a:pPr marL="0" indent="0">
              <a:buNone/>
            </a:pPr>
            <a:r>
              <a:rPr lang="en-US" b="1" dirty="0" smtClean="0">
                <a:latin typeface="Times New Roman" pitchFamily="18" charset="0"/>
                <a:cs typeface="Times New Roman" pitchFamily="18" charset="0"/>
              </a:rPr>
              <a:t>           5. </a:t>
            </a:r>
            <a:r>
              <a:rPr lang="en-US" b="1" dirty="0">
                <a:latin typeface="Times New Roman" pitchFamily="18" charset="0"/>
                <a:cs typeface="Times New Roman" pitchFamily="18" charset="0"/>
              </a:rPr>
              <a:t>2 FALLACIES OF RELEVANCE </a:t>
            </a:r>
            <a:endParaRPr lang="en-US" b="1" dirty="0" smtClean="0">
              <a:latin typeface="Times New Roman" pitchFamily="18" charset="0"/>
              <a:cs typeface="Times New Roman" pitchFamily="18" charset="0"/>
            </a:endParaRPr>
          </a:p>
          <a:p>
            <a:r>
              <a:rPr lang="en-US" b="1" dirty="0" smtClean="0"/>
              <a:t>Fallacies </a:t>
            </a:r>
            <a:r>
              <a:rPr lang="en-US" b="1" dirty="0"/>
              <a:t>of Relevance</a:t>
            </a:r>
            <a:r>
              <a:rPr lang="en-US" dirty="0"/>
              <a:t> will be committed:</a:t>
            </a:r>
          </a:p>
          <a:p>
            <a:r>
              <a:rPr lang="en-US" dirty="0"/>
              <a:t>When an argument is based on premises, which are </a:t>
            </a:r>
            <a:r>
              <a:rPr lang="en-US" b="1" dirty="0"/>
              <a:t>not relevant to</a:t>
            </a:r>
            <a:r>
              <a:rPr lang="en-US" dirty="0"/>
              <a:t> its conclusion, and that cannot possibly establish its truth.</a:t>
            </a:r>
          </a:p>
          <a:p>
            <a:r>
              <a:rPr lang="en-US" dirty="0"/>
              <a:t>Those fallacies, </a:t>
            </a:r>
            <a:r>
              <a:rPr lang="en-US" b="1" dirty="0"/>
              <a:t>involve premises,</a:t>
            </a:r>
            <a:r>
              <a:rPr lang="en-US" dirty="0"/>
              <a:t> which are </a:t>
            </a:r>
            <a:r>
              <a:rPr lang="en-US" b="1" i="1" dirty="0"/>
              <a:t>logically irrelevant</a:t>
            </a:r>
            <a:r>
              <a:rPr lang="en-US" dirty="0"/>
              <a:t> to the conclusion, but for </a:t>
            </a:r>
            <a:r>
              <a:rPr lang="en-US" b="1" i="1" dirty="0"/>
              <a:t>psychological reasons</a:t>
            </a:r>
            <a:r>
              <a:rPr lang="en-US" dirty="0"/>
              <a:t>, they may seem relevant. </a:t>
            </a:r>
          </a:p>
          <a:p>
            <a:r>
              <a:rPr lang="en-US" dirty="0"/>
              <a:t>All fallacies of relevance commonly share the following </a:t>
            </a:r>
            <a:r>
              <a:rPr lang="en-US" b="1" i="1" dirty="0"/>
              <a:t>basic features</a:t>
            </a:r>
            <a:r>
              <a:rPr lang="en-US" dirty="0"/>
              <a:t>: </a:t>
            </a:r>
          </a:p>
          <a:p>
            <a:pPr lvl="1">
              <a:buFont typeface="Wingdings" pitchFamily="2" charset="2"/>
              <a:buChar char="Ø"/>
            </a:pPr>
            <a:r>
              <a:rPr lang="en-US" b="1" dirty="0"/>
              <a:t>The premises of an argument are logically irrelevant to the conclusion of an argument. However, they are psychologically relevant hence they seem correct or persuasive. </a:t>
            </a:r>
            <a:endParaRPr lang="en-US" dirty="0"/>
          </a:p>
          <a:p>
            <a:pPr lvl="1">
              <a:buFont typeface="Wingdings" pitchFamily="2" charset="2"/>
              <a:buChar char="Ø"/>
            </a:pPr>
            <a:r>
              <a:rPr lang="en-US" b="1" dirty="0"/>
              <a:t>The connection between the premises and the conclusion is emotional, not logical.</a:t>
            </a:r>
            <a:endParaRPr lang="en-US" dirty="0"/>
          </a:p>
          <a:p>
            <a:endParaRPr lang="en-US" dirty="0"/>
          </a:p>
        </p:txBody>
      </p:sp>
    </p:spTree>
    <p:extLst>
      <p:ext uri="{BB962C8B-B14F-4D97-AF65-F5344CB8AC3E}">
        <p14:creationId xmlns:p14="http://schemas.microsoft.com/office/powerpoint/2010/main" val="23966642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6172200"/>
          </a:xfrm>
        </p:spPr>
        <p:txBody>
          <a:bodyPr>
            <a:normAutofit/>
          </a:bodyPr>
          <a:lstStyle/>
          <a:p>
            <a:r>
              <a:rPr lang="en-US" sz="2800" dirty="0"/>
              <a:t>There are around </a:t>
            </a:r>
            <a:r>
              <a:rPr lang="en-US" sz="2800" b="1" i="1" dirty="0"/>
              <a:t>eight fallacies</a:t>
            </a:r>
            <a:r>
              <a:rPr lang="en-US" sz="2800" dirty="0"/>
              <a:t> under fallacy of relevance. </a:t>
            </a:r>
          </a:p>
          <a:p>
            <a:pPr marL="0" indent="0">
              <a:buNone/>
            </a:pPr>
            <a:r>
              <a:rPr lang="en-US" sz="2800" b="1" i="1" dirty="0" smtClean="0">
                <a:latin typeface="Times New Roman" pitchFamily="18" charset="0"/>
                <a:cs typeface="Times New Roman" pitchFamily="18" charset="0"/>
              </a:rPr>
              <a:t> 1. Appeal </a:t>
            </a:r>
            <a:r>
              <a:rPr lang="en-US" sz="2800" b="1" i="1" dirty="0">
                <a:latin typeface="Times New Roman" pitchFamily="18" charset="0"/>
                <a:cs typeface="Times New Roman" pitchFamily="18" charset="0"/>
              </a:rPr>
              <a:t>to force</a:t>
            </a:r>
            <a:r>
              <a:rPr lang="en-US" sz="2800" dirty="0">
                <a:latin typeface="Times New Roman" pitchFamily="18" charset="0"/>
                <a:cs typeface="Times New Roman" pitchFamily="18" charset="0"/>
              </a:rPr>
              <a:t>: Arguer threatens reader/listener</a:t>
            </a:r>
            <a:r>
              <a:rPr lang="en-US" sz="2800" dirty="0" smtClean="0">
                <a:latin typeface="Times New Roman" pitchFamily="18" charset="0"/>
                <a:cs typeface="Times New Roman" pitchFamily="18" charset="0"/>
              </a:rPr>
              <a:t>.</a:t>
            </a:r>
          </a:p>
          <a:p>
            <a:r>
              <a:rPr lang="en-US" sz="2800" b="1" dirty="0">
                <a:latin typeface="Times New Roman" pitchFamily="18" charset="0"/>
                <a:cs typeface="Times New Roman" pitchFamily="18" charset="0"/>
              </a:rPr>
              <a:t>For Example: </a:t>
            </a:r>
            <a:endParaRPr lang="en-US" sz="2800" b="1" dirty="0" smtClean="0">
              <a:latin typeface="Times New Roman" pitchFamily="18" charset="0"/>
              <a:cs typeface="Times New Roman" pitchFamily="18" charset="0"/>
            </a:endParaRPr>
          </a:p>
          <a:p>
            <a:pPr>
              <a:buFont typeface="Wingdings" pitchFamily="2" charset="2"/>
              <a:buChar char="Ø"/>
            </a:pPr>
            <a:r>
              <a:rPr lang="en-US" sz="2800" b="1" i="1" dirty="0" smtClean="0">
                <a:latin typeface="Times New Roman" pitchFamily="18" charset="0"/>
                <a:cs typeface="Times New Roman" pitchFamily="18" charset="0"/>
              </a:rPr>
              <a:t>Child </a:t>
            </a:r>
            <a:r>
              <a:rPr lang="en-US" sz="2800" b="1" i="1" dirty="0">
                <a:latin typeface="Times New Roman" pitchFamily="18" charset="0"/>
                <a:cs typeface="Times New Roman" pitchFamily="18" charset="0"/>
              </a:rPr>
              <a:t>to playmate</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Josy</a:t>
            </a:r>
            <a:r>
              <a:rPr lang="en-US" sz="2800" i="1" dirty="0">
                <a:latin typeface="Times New Roman" pitchFamily="18" charset="0"/>
                <a:cs typeface="Times New Roman" pitchFamily="18" charset="0"/>
              </a:rPr>
              <a:t> in the house’’ is the best show on TV; and if you don’t believe it, I’m going to call my big brother over here and he’s going to beat you up. (</a:t>
            </a:r>
            <a:r>
              <a:rPr lang="en-US" sz="2800" b="1" i="1" dirty="0">
                <a:latin typeface="Times New Roman" pitchFamily="18" charset="0"/>
                <a:cs typeface="Times New Roman" pitchFamily="18" charset="0"/>
              </a:rPr>
              <a:t>Physical threat</a:t>
            </a:r>
            <a:r>
              <a:rPr lang="en-US" sz="2800" i="1" dirty="0">
                <a:latin typeface="Times New Roman" pitchFamily="18" charset="0"/>
                <a:cs typeface="Times New Roman" pitchFamily="18" charset="0"/>
              </a:rPr>
              <a:t>) </a:t>
            </a:r>
            <a:endParaRPr lang="en-US" sz="2800" i="1" dirty="0" smtClean="0">
              <a:latin typeface="Times New Roman" pitchFamily="18" charset="0"/>
              <a:cs typeface="Times New Roman" pitchFamily="18" charset="0"/>
            </a:endParaRPr>
          </a:p>
          <a:p>
            <a:pPr>
              <a:buFont typeface="Wingdings" pitchFamily="2" charset="2"/>
              <a:buChar char="Ø"/>
            </a:pPr>
            <a:r>
              <a:rPr lang="en-US" sz="2800" b="1" i="1" dirty="0">
                <a:latin typeface="Times New Roman" pitchFamily="18" charset="0"/>
                <a:cs typeface="Times New Roman" pitchFamily="18" charset="0"/>
              </a:rPr>
              <a:t>Secretary to boss</a:t>
            </a:r>
            <a:r>
              <a:rPr lang="en-US" sz="2800" i="1" dirty="0">
                <a:latin typeface="Times New Roman" pitchFamily="18" charset="0"/>
                <a:cs typeface="Times New Roman" pitchFamily="18" charset="0"/>
              </a:rPr>
              <a:t>: I deserve a raise in salary for the coming year. After all, you know how friendly I am with your wife, and I’m sure you wouldn’t want her to find out what has been going on between you and that sexpot client of yours. (</a:t>
            </a:r>
            <a:r>
              <a:rPr lang="en-US" sz="2800" b="1" i="1" dirty="0">
                <a:latin typeface="Times New Roman" pitchFamily="18" charset="0"/>
                <a:cs typeface="Times New Roman" pitchFamily="18" charset="0"/>
              </a:rPr>
              <a:t>Psychological threat</a:t>
            </a:r>
            <a:r>
              <a:rPr lang="en-US" sz="2800" b="1" i="1" dirty="0" smtClean="0">
                <a:latin typeface="Times New Roman" pitchFamily="18" charset="0"/>
                <a:cs typeface="Times New Roman" pitchFamily="18" charset="0"/>
              </a:rPr>
              <a:t>)</a:t>
            </a:r>
            <a:endParaRPr lang="en-US" sz="2800" dirty="0">
              <a:latin typeface="Times New Roman" pitchFamily="18" charset="0"/>
              <a:cs typeface="Times New Roman" pitchFamily="18" charset="0"/>
            </a:endParaRPr>
          </a:p>
          <a:p>
            <a:pPr marL="0" indent="0">
              <a:buNone/>
            </a:pPr>
            <a:endParaRPr lang="en-US" sz="2800" b="1" dirty="0">
              <a:latin typeface="Times New Roman" pitchFamily="18" charset="0"/>
              <a:cs typeface="Times New Roman" pitchFamily="18" charset="0"/>
            </a:endParaRPr>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172200"/>
          </a:xfrm>
        </p:spPr>
        <p:txBody>
          <a:bodyPr>
            <a:normAutofit fontScale="77500" lnSpcReduction="20000"/>
          </a:bodyPr>
          <a:lstStyle/>
          <a:p>
            <a:pPr marL="0" indent="0">
              <a:buNone/>
            </a:pPr>
            <a:r>
              <a:rPr lang="en-US" b="1" i="1" dirty="0" smtClean="0">
                <a:latin typeface="Times New Roman" pitchFamily="18" charset="0"/>
                <a:cs typeface="Times New Roman" pitchFamily="18" charset="0"/>
              </a:rPr>
              <a:t>2. Appeal </a:t>
            </a:r>
            <a:r>
              <a:rPr lang="en-US" b="1" i="1" dirty="0">
                <a:latin typeface="Times New Roman" pitchFamily="18" charset="0"/>
                <a:cs typeface="Times New Roman" pitchFamily="18" charset="0"/>
              </a:rPr>
              <a:t>to pity</a:t>
            </a:r>
            <a:r>
              <a:rPr lang="en-US" dirty="0">
                <a:latin typeface="Times New Roman" pitchFamily="18" charset="0"/>
                <a:cs typeface="Times New Roman" pitchFamily="18" charset="0"/>
              </a:rPr>
              <a:t>: Arguer elicits pity from reader/listener. </a:t>
            </a:r>
          </a:p>
          <a:p>
            <a:pPr>
              <a:buFont typeface="Wingdings" pitchFamily="2" charset="2"/>
              <a:buChar char="Ø"/>
            </a:pPr>
            <a:r>
              <a:rPr lang="en-US" dirty="0">
                <a:latin typeface="Times New Roman" pitchFamily="18" charset="0"/>
                <a:cs typeface="Times New Roman" pitchFamily="18" charset="0"/>
              </a:rPr>
              <a:t>Request of someone to others so as to </a:t>
            </a:r>
            <a:r>
              <a:rPr lang="en-US" b="1" dirty="0">
                <a:latin typeface="Times New Roman" pitchFamily="18" charset="0"/>
                <a:cs typeface="Times New Roman" pitchFamily="18" charset="0"/>
              </a:rPr>
              <a:t>get mercy, sympathy or any kind of </a:t>
            </a:r>
            <a:r>
              <a:rPr lang="en-US" b="1" dirty="0" smtClean="0">
                <a:latin typeface="Times New Roman" pitchFamily="18" charset="0"/>
                <a:cs typeface="Times New Roman" pitchFamily="18" charset="0"/>
              </a:rPr>
              <a:t>excuse</a:t>
            </a:r>
          </a:p>
          <a:p>
            <a:r>
              <a:rPr lang="en-US" sz="3600" dirty="0" smtClean="0">
                <a:latin typeface="Times New Roman" pitchFamily="18" charset="0"/>
                <a:cs typeface="Times New Roman" pitchFamily="18" charset="0"/>
              </a:rPr>
              <a:t>Appeal </a:t>
            </a:r>
            <a:r>
              <a:rPr lang="en-US" sz="3600" dirty="0">
                <a:latin typeface="Times New Roman" pitchFamily="18" charset="0"/>
                <a:cs typeface="Times New Roman" pitchFamily="18" charset="0"/>
              </a:rPr>
              <a:t>to pity fallacy basically occurs:</a:t>
            </a:r>
          </a:p>
          <a:p>
            <a:pPr lvl="1">
              <a:buFont typeface="Wingdings" pitchFamily="2" charset="2"/>
              <a:buChar char="Ø"/>
            </a:pPr>
            <a:r>
              <a:rPr lang="en-US" sz="3600" dirty="0">
                <a:latin typeface="Times New Roman" pitchFamily="18" charset="0"/>
                <a:cs typeface="Times New Roman" pitchFamily="18" charset="0"/>
              </a:rPr>
              <a:t> when an arguer tries to pose a conclusion by evoking pity from the listeners or readers.  </a:t>
            </a:r>
          </a:p>
          <a:p>
            <a:pPr lvl="1">
              <a:buFont typeface="Wingdings" pitchFamily="2" charset="2"/>
              <a:buChar char="Ø"/>
            </a:pPr>
            <a:r>
              <a:rPr lang="en-US" sz="3600" dirty="0">
                <a:latin typeface="Times New Roman" pitchFamily="18" charset="0"/>
                <a:cs typeface="Times New Roman" pitchFamily="18" charset="0"/>
              </a:rPr>
              <a:t>when the emotional appeal which raises the pity of the listeners or readers replace logical evidences or justifications. </a:t>
            </a:r>
          </a:p>
          <a:p>
            <a:r>
              <a:rPr lang="en-US" sz="3600" b="1" dirty="0">
                <a:latin typeface="Times New Roman" pitchFamily="18" charset="0"/>
                <a:cs typeface="Times New Roman" pitchFamily="18" charset="0"/>
              </a:rPr>
              <a:t>Example:  </a:t>
            </a:r>
            <a:r>
              <a:rPr lang="en-US" sz="3600" b="1" i="1" dirty="0">
                <a:latin typeface="Times New Roman" pitchFamily="18" charset="0"/>
                <a:cs typeface="Times New Roman" pitchFamily="18" charset="0"/>
              </a:rPr>
              <a:t>an attorney to the judge:</a:t>
            </a:r>
            <a:r>
              <a:rPr lang="en-US" sz="3600" i="1" dirty="0">
                <a:latin typeface="Times New Roman" pitchFamily="18" charset="0"/>
                <a:cs typeface="Times New Roman" pitchFamily="18" charset="0"/>
              </a:rPr>
              <a:t> </a:t>
            </a:r>
          </a:p>
          <a:p>
            <a:pPr>
              <a:buFont typeface="Wingdings" pitchFamily="2" charset="2"/>
              <a:buChar char="Ø"/>
            </a:pPr>
            <a:r>
              <a:rPr lang="en-US" sz="3600" i="1" dirty="0">
                <a:latin typeface="Times New Roman" pitchFamily="18" charset="0"/>
                <a:cs typeface="Times New Roman" pitchFamily="18" charset="0"/>
              </a:rPr>
              <a:t>Members of the jury, I realize there is a good deal of evidence that these two brothers killed their parents. But, they are now orphans. They have no one to take care of them. They must now face the cruel world afraid and alone. Surely, they are not guilty of these heinous crimes. </a:t>
            </a:r>
            <a:endParaRPr lang="en-US" sz="3600" dirty="0">
              <a:latin typeface="Times New Roman" pitchFamily="18" charset="0"/>
              <a:cs typeface="Times New Roman" pitchFamily="18" charset="0"/>
            </a:endParaRPr>
          </a:p>
          <a:p>
            <a:endParaRPr lang="en-US" dirty="0">
              <a:latin typeface="Times New Roman" pitchFamily="18" charset="0"/>
              <a:cs typeface="Times New Roman" pitchFamily="18" charset="0"/>
            </a:endParaRPr>
          </a:p>
          <a:p>
            <a:endParaRPr lang="en-US" dirty="0"/>
          </a:p>
        </p:txBody>
      </p:sp>
    </p:spTree>
    <p:extLst>
      <p:ext uri="{BB962C8B-B14F-4D97-AF65-F5344CB8AC3E}">
        <p14:creationId xmlns:p14="http://schemas.microsoft.com/office/powerpoint/2010/main" val="25676112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867400"/>
          </a:xfrm>
        </p:spPr>
        <p:txBody>
          <a:bodyPr>
            <a:normAutofit fontScale="92500"/>
          </a:bodyPr>
          <a:lstStyle/>
          <a:p>
            <a:r>
              <a:rPr lang="en-US" b="1" dirty="0"/>
              <a:t> 3.  Appeal to the People (Argumentum ad </a:t>
            </a:r>
            <a:r>
              <a:rPr lang="en-US" b="1" dirty="0" err="1"/>
              <a:t>Populum</a:t>
            </a:r>
            <a:r>
              <a:rPr lang="en-US" b="1" dirty="0" smtClean="0"/>
              <a:t>).</a:t>
            </a:r>
            <a:r>
              <a:rPr lang="en-US" dirty="0"/>
              <a:t> </a:t>
            </a:r>
          </a:p>
          <a:p>
            <a:r>
              <a:rPr lang="en-US" dirty="0" smtClean="0"/>
              <a:t>Appeals  </a:t>
            </a:r>
            <a:r>
              <a:rPr lang="en-US" dirty="0"/>
              <a:t>to emotion, is usually employed by speakers and writers so as to get acceptance from others. </a:t>
            </a:r>
          </a:p>
          <a:p>
            <a:r>
              <a:rPr lang="en-US" b="1" i="1" dirty="0" smtClean="0"/>
              <a:t>Propagandists </a:t>
            </a:r>
            <a:r>
              <a:rPr lang="en-US" dirty="0" smtClean="0"/>
              <a:t>and orators </a:t>
            </a:r>
            <a:r>
              <a:rPr lang="en-US" dirty="0"/>
              <a:t>deliver their speech to the crowds or </a:t>
            </a:r>
            <a:r>
              <a:rPr lang="en-US" dirty="0" smtClean="0"/>
              <a:t>public by forwarding </a:t>
            </a:r>
            <a:r>
              <a:rPr lang="en-US" dirty="0"/>
              <a:t>premise with contents of </a:t>
            </a:r>
            <a:r>
              <a:rPr lang="en-US" b="1" i="1" dirty="0"/>
              <a:t>emotive</a:t>
            </a:r>
            <a:r>
              <a:rPr lang="en-US" dirty="0"/>
              <a:t> and </a:t>
            </a:r>
            <a:r>
              <a:rPr lang="en-US" b="1" i="1" dirty="0"/>
              <a:t>expressive languages</a:t>
            </a:r>
            <a:r>
              <a:rPr lang="en-US" dirty="0"/>
              <a:t> and devices so as to raise the Mob mentality of the crowds and make the crowds accept their side or conclusion</a:t>
            </a:r>
            <a:r>
              <a:rPr lang="en-US" dirty="0" smtClean="0"/>
              <a:t>.</a:t>
            </a:r>
          </a:p>
          <a:p>
            <a:r>
              <a:rPr lang="en-US" dirty="0" smtClean="0"/>
              <a:t>There </a:t>
            </a:r>
            <a:r>
              <a:rPr lang="en-US" dirty="0"/>
              <a:t>are two approaches: </a:t>
            </a:r>
            <a:r>
              <a:rPr lang="en-US" b="1" i="1" dirty="0"/>
              <a:t>direct </a:t>
            </a:r>
            <a:r>
              <a:rPr lang="en-US" dirty="0"/>
              <a:t>and </a:t>
            </a:r>
            <a:r>
              <a:rPr lang="en-US" b="1" i="1" dirty="0"/>
              <a:t>indirect</a:t>
            </a:r>
            <a:r>
              <a:rPr lang="en-US" b="1" dirty="0"/>
              <a:t> </a:t>
            </a:r>
            <a:endParaRPr lang="en-US" dirty="0"/>
          </a:p>
          <a:p>
            <a:endParaRPr lang="en-US" dirty="0"/>
          </a:p>
        </p:txBody>
      </p:sp>
    </p:spTree>
    <p:extLst>
      <p:ext uri="{BB962C8B-B14F-4D97-AF65-F5344CB8AC3E}">
        <p14:creationId xmlns:p14="http://schemas.microsoft.com/office/powerpoint/2010/main" val="32982968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019800"/>
          </a:xfrm>
        </p:spPr>
        <p:txBody>
          <a:bodyPr>
            <a:normAutofit fontScale="92500" lnSpcReduction="20000"/>
          </a:bodyPr>
          <a:lstStyle/>
          <a:p>
            <a:r>
              <a:rPr lang="en-US" b="1" i="1" dirty="0">
                <a:latin typeface="Times New Roman" pitchFamily="18" charset="0"/>
                <a:cs typeface="Times New Roman" pitchFamily="18" charset="0"/>
              </a:rPr>
              <a:t>Appeal to the people (direct): </a:t>
            </a:r>
            <a:r>
              <a:rPr lang="en-US" dirty="0">
                <a:latin typeface="Times New Roman" pitchFamily="18" charset="0"/>
                <a:cs typeface="Times New Roman" pitchFamily="18" charset="0"/>
              </a:rPr>
              <a:t>Arguer arouses mob mentality</a:t>
            </a:r>
            <a:r>
              <a:rPr lang="en-US" dirty="0" smtClean="0">
                <a:latin typeface="Times New Roman" pitchFamily="18" charset="0"/>
                <a:cs typeface="Times New Roman" pitchFamily="18" charset="0"/>
              </a:rPr>
              <a:t>.</a:t>
            </a:r>
            <a:r>
              <a:rPr lang="en-US" dirty="0"/>
              <a:t> </a:t>
            </a:r>
          </a:p>
          <a:p>
            <a:r>
              <a:rPr lang="en-US" dirty="0" smtClean="0"/>
              <a:t>Political candidates </a:t>
            </a:r>
            <a:r>
              <a:rPr lang="en-US" dirty="0"/>
              <a:t>for election, military leaders and other public figures usually employ propaganda so as to raise their subject and make them accept their </a:t>
            </a:r>
            <a:r>
              <a:rPr lang="en-US" dirty="0" smtClean="0"/>
              <a:t>conclusion.</a:t>
            </a:r>
          </a:p>
          <a:p>
            <a:r>
              <a:rPr lang="en-US" dirty="0" smtClean="0"/>
              <a:t>Example</a:t>
            </a:r>
            <a:r>
              <a:rPr lang="en-US" dirty="0"/>
              <a:t>: </a:t>
            </a:r>
            <a:r>
              <a:rPr lang="en-US" b="1" dirty="0"/>
              <a:t>Apolitical leader who opposes federalism in USA would propagate as:</a:t>
            </a:r>
            <a:r>
              <a:rPr lang="en-US" dirty="0"/>
              <a:t> </a:t>
            </a:r>
            <a:endParaRPr lang="en-US" dirty="0" smtClean="0"/>
          </a:p>
          <a:p>
            <a:r>
              <a:rPr lang="en-US" dirty="0" smtClean="0"/>
              <a:t>“</a:t>
            </a:r>
            <a:r>
              <a:rPr lang="en-US" i="1" dirty="0"/>
              <a:t>Today the prospect of creeping federalism threatens to rib each of us of our cherished way of life. Government is invading every aspect of our lives. The feds want to tell us what to think and how to speak. They want to tell us how to raise our kids and run our schools. Enough of this mind control! Abolish the federal income tax.”</a:t>
            </a:r>
            <a:endParaRPr lang="en-US" dirty="0"/>
          </a:p>
          <a:p>
            <a:endParaRPr lang="en-US" dirty="0" smtClean="0">
              <a:latin typeface="Times New Roman" pitchFamily="18" charset="0"/>
              <a:cs typeface="Times New Roman" pitchFamily="18" charset="0"/>
            </a:endParaRPr>
          </a:p>
          <a:p>
            <a:endParaRPr lang="en-US" dirty="0"/>
          </a:p>
        </p:txBody>
      </p:sp>
    </p:spTree>
    <p:extLst>
      <p:ext uri="{BB962C8B-B14F-4D97-AF65-F5344CB8AC3E}">
        <p14:creationId xmlns:p14="http://schemas.microsoft.com/office/powerpoint/2010/main" val="30374472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486400"/>
          </a:xfrm>
        </p:spPr>
        <p:txBody>
          <a:bodyPr>
            <a:normAutofit fontScale="77500" lnSpcReduction="20000"/>
          </a:bodyPr>
          <a:lstStyle/>
          <a:p>
            <a:r>
              <a:rPr lang="en-US" b="1" i="1" dirty="0">
                <a:latin typeface="Times New Roman" pitchFamily="18" charset="0"/>
                <a:cs typeface="Times New Roman" pitchFamily="18" charset="0"/>
              </a:rPr>
              <a:t>Appeal to the people (indirect</a:t>
            </a:r>
            <a:r>
              <a:rPr lang="en-US" dirty="0">
                <a:latin typeface="Times New Roman" pitchFamily="18" charset="0"/>
                <a:cs typeface="Times New Roman" pitchFamily="18" charset="0"/>
              </a:rPr>
              <a:t>): Arguer appeals to reader/listener’s desire for security, love, respect</a:t>
            </a:r>
            <a:r>
              <a:rPr lang="en-US" dirty="0" smtClean="0">
                <a:latin typeface="Times New Roman" pitchFamily="18" charset="0"/>
                <a:cs typeface="Times New Roman" pitchFamily="18" charset="0"/>
              </a:rPr>
              <a:t>.</a:t>
            </a:r>
          </a:p>
          <a:p>
            <a:r>
              <a:rPr lang="en-US" dirty="0" smtClean="0"/>
              <a:t>The </a:t>
            </a:r>
            <a:r>
              <a:rPr lang="en-US" dirty="0"/>
              <a:t>arguer </a:t>
            </a:r>
            <a:r>
              <a:rPr lang="en-US" i="1" dirty="0"/>
              <a:t>directs his or her appeal </a:t>
            </a:r>
            <a:r>
              <a:rPr lang="en-US" b="1" i="1" dirty="0"/>
              <a:t>not to </a:t>
            </a:r>
            <a:r>
              <a:rPr lang="en-US" i="1" dirty="0"/>
              <a:t>the crowd as a whole directly, rather to some </a:t>
            </a:r>
            <a:r>
              <a:rPr lang="en-US" b="1" i="1" dirty="0"/>
              <a:t>aspects of their relationship</a:t>
            </a:r>
            <a:r>
              <a:rPr lang="en-US" i="1" dirty="0"/>
              <a:t> to the crowd</a:t>
            </a:r>
            <a:r>
              <a:rPr lang="en-US" i="1" dirty="0" smtClean="0"/>
              <a:t>.</a:t>
            </a:r>
          </a:p>
          <a:p>
            <a:r>
              <a:rPr lang="en-US" dirty="0"/>
              <a:t>This approach is usually common in advertising industry. </a:t>
            </a:r>
            <a:endParaRPr lang="en-US" dirty="0" smtClean="0"/>
          </a:p>
          <a:p>
            <a:r>
              <a:rPr lang="en-US" dirty="0" smtClean="0"/>
              <a:t>Most </a:t>
            </a:r>
            <a:r>
              <a:rPr lang="en-US" dirty="0"/>
              <a:t>of the time, products are advertised in association with things, which excite us favorably. </a:t>
            </a:r>
            <a:r>
              <a:rPr lang="en-US" dirty="0" smtClean="0"/>
              <a:t>Fore </a:t>
            </a:r>
            <a:r>
              <a:rPr lang="en-US" dirty="0"/>
              <a:t>example, </a:t>
            </a:r>
            <a:endParaRPr lang="en-US" dirty="0" smtClean="0"/>
          </a:p>
          <a:p>
            <a:r>
              <a:rPr lang="en-US" dirty="0" smtClean="0"/>
              <a:t>Food </a:t>
            </a:r>
            <a:r>
              <a:rPr lang="en-US" dirty="0"/>
              <a:t>items could be advertised with strength, youth fullness and good health and </a:t>
            </a:r>
            <a:endParaRPr lang="en-US" dirty="0" smtClean="0"/>
          </a:p>
          <a:p>
            <a:r>
              <a:rPr lang="en-US" dirty="0" smtClean="0"/>
              <a:t>New </a:t>
            </a:r>
            <a:r>
              <a:rPr lang="en-US" dirty="0"/>
              <a:t>mobile technologies or automobiles could be advertised as beauty, dignity and, </a:t>
            </a:r>
            <a:endParaRPr lang="en-US" dirty="0" smtClean="0"/>
          </a:p>
          <a:p>
            <a:r>
              <a:rPr lang="en-US" dirty="0" smtClean="0"/>
              <a:t>Such </a:t>
            </a:r>
            <a:r>
              <a:rPr lang="en-US" dirty="0"/>
              <a:t>advertisements have the power to catch up the feeling of the audiences as buyers emotionally associate themselves with the strength, dignity and health which are wrongly fulfilled by the products.</a:t>
            </a:r>
            <a:endParaRPr lang="en-US" dirty="0">
              <a:latin typeface="Times New Roman" pitchFamily="18" charset="0"/>
              <a:cs typeface="Times New Roman" pitchFamily="18" charset="0"/>
            </a:endParaRPr>
          </a:p>
          <a:p>
            <a:endParaRPr lang="en-US" dirty="0"/>
          </a:p>
        </p:txBody>
      </p:sp>
    </p:spTree>
    <p:extLst>
      <p:ext uri="{BB962C8B-B14F-4D97-AF65-F5344CB8AC3E}">
        <p14:creationId xmlns:p14="http://schemas.microsoft.com/office/powerpoint/2010/main" val="213633243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6019800"/>
          </a:xfrm>
        </p:spPr>
        <p:txBody>
          <a:bodyPr>
            <a:normAutofit fontScale="92500" lnSpcReduction="20000"/>
          </a:bodyPr>
          <a:lstStyle/>
          <a:p>
            <a:r>
              <a:rPr lang="en-US" dirty="0"/>
              <a:t>Thus, commercial advertisements usually attempt to attract customer’s emotional approval for the purpose of getting purchasers informing that the products are ‘comfortable’, ‘best-selling’, ‘delicate’, etc. </a:t>
            </a:r>
            <a:endParaRPr lang="en-US" dirty="0" smtClean="0"/>
          </a:p>
          <a:p>
            <a:r>
              <a:rPr lang="en-US" dirty="0" smtClean="0"/>
              <a:t>These </a:t>
            </a:r>
            <a:r>
              <a:rPr lang="en-US" dirty="0"/>
              <a:t>emotively charged terminologies in advertisement industry make the customers not to raise questions about the durability, quality, expiring date, etc</a:t>
            </a:r>
            <a:r>
              <a:rPr lang="en-US" dirty="0" smtClean="0"/>
              <a:t>…</a:t>
            </a:r>
          </a:p>
          <a:p>
            <a:r>
              <a:rPr lang="en-US" dirty="0" smtClean="0"/>
              <a:t>There </a:t>
            </a:r>
            <a:r>
              <a:rPr lang="en-US" dirty="0"/>
              <a:t>are three types of indirect approach to ad </a:t>
            </a:r>
            <a:r>
              <a:rPr lang="en-US" dirty="0" err="1"/>
              <a:t>populum</a:t>
            </a:r>
            <a:r>
              <a:rPr lang="en-US" dirty="0"/>
              <a:t> fallacy: </a:t>
            </a:r>
            <a:endParaRPr lang="en-US" dirty="0" smtClean="0"/>
          </a:p>
          <a:p>
            <a:pPr lvl="1">
              <a:buFont typeface="Wingdings" pitchFamily="2" charset="2"/>
              <a:buChar char="Ø"/>
            </a:pPr>
            <a:r>
              <a:rPr lang="en-US" b="1" i="1" dirty="0" smtClean="0"/>
              <a:t>appeal </a:t>
            </a:r>
            <a:r>
              <a:rPr lang="en-US" b="1" i="1" dirty="0"/>
              <a:t>to bandwagon</a:t>
            </a:r>
            <a:r>
              <a:rPr lang="en-US" i="1" dirty="0"/>
              <a:t>, </a:t>
            </a:r>
            <a:endParaRPr lang="en-US" i="1" dirty="0" smtClean="0"/>
          </a:p>
          <a:p>
            <a:pPr lvl="1">
              <a:buFont typeface="Wingdings" pitchFamily="2" charset="2"/>
              <a:buChar char="Ø"/>
            </a:pPr>
            <a:r>
              <a:rPr lang="en-US" b="1" i="1" dirty="0" smtClean="0"/>
              <a:t>appeal </a:t>
            </a:r>
            <a:r>
              <a:rPr lang="en-US" b="1" i="1" dirty="0"/>
              <a:t>to vanity </a:t>
            </a:r>
            <a:r>
              <a:rPr lang="en-US" dirty="0"/>
              <a:t>and </a:t>
            </a:r>
            <a:endParaRPr lang="en-US" dirty="0" smtClean="0"/>
          </a:p>
          <a:p>
            <a:pPr lvl="1">
              <a:buFont typeface="Wingdings" pitchFamily="2" charset="2"/>
              <a:buChar char="Ø"/>
            </a:pPr>
            <a:r>
              <a:rPr lang="en-US" b="1" i="1" dirty="0" smtClean="0"/>
              <a:t>appeal </a:t>
            </a:r>
            <a:r>
              <a:rPr lang="en-US" b="1" i="1" dirty="0"/>
              <a:t>to snobbery</a:t>
            </a:r>
            <a:r>
              <a:rPr lang="en-US" i="1" dirty="0"/>
              <a:t>. </a:t>
            </a:r>
            <a:endParaRPr lang="en-US" dirty="0"/>
          </a:p>
        </p:txBody>
      </p:sp>
    </p:spTree>
    <p:extLst>
      <p:ext uri="{BB962C8B-B14F-4D97-AF65-F5344CB8AC3E}">
        <p14:creationId xmlns:p14="http://schemas.microsoft.com/office/powerpoint/2010/main" val="225994517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6096000"/>
          </a:xfrm>
        </p:spPr>
        <p:txBody>
          <a:bodyPr>
            <a:normAutofit fontScale="92500" lnSpcReduction="20000"/>
          </a:bodyPr>
          <a:lstStyle/>
          <a:p>
            <a:r>
              <a:rPr lang="en-US" b="1" dirty="0"/>
              <a:t>A. Appeal to Bandwagon</a:t>
            </a:r>
            <a:r>
              <a:rPr lang="en-US" dirty="0"/>
              <a:t> </a:t>
            </a:r>
            <a:endParaRPr lang="en-US" dirty="0" smtClean="0"/>
          </a:p>
          <a:p>
            <a:r>
              <a:rPr lang="en-US" dirty="0" smtClean="0"/>
              <a:t>Emphasizes </a:t>
            </a:r>
            <a:r>
              <a:rPr lang="en-US" dirty="0"/>
              <a:t>that the </a:t>
            </a:r>
            <a:r>
              <a:rPr lang="en-US" b="1" dirty="0"/>
              <a:t>majority’s</a:t>
            </a:r>
            <a:r>
              <a:rPr lang="en-US" dirty="0"/>
              <a:t> choice is the correct one and urges the audiences to join them. </a:t>
            </a:r>
            <a:endParaRPr lang="en-US" dirty="0" smtClean="0"/>
          </a:p>
          <a:p>
            <a:r>
              <a:rPr lang="en-US" dirty="0" smtClean="0"/>
              <a:t>In </a:t>
            </a:r>
            <a:r>
              <a:rPr lang="en-US" dirty="0"/>
              <a:t>other words, if some argue as you will be left behind or left out of the group/majority if you do not use the product. </a:t>
            </a:r>
            <a:endParaRPr lang="en-US" sz="2800" dirty="0"/>
          </a:p>
          <a:p>
            <a:r>
              <a:rPr lang="en-US" b="1" dirty="0"/>
              <a:t>Example: </a:t>
            </a:r>
            <a:endParaRPr lang="en-US" b="1" dirty="0" smtClean="0"/>
          </a:p>
          <a:p>
            <a:r>
              <a:rPr lang="en-US" b="1" dirty="0" smtClean="0"/>
              <a:t>A. </a:t>
            </a:r>
            <a:r>
              <a:rPr lang="en-US" i="1" dirty="0"/>
              <a:t>Sure, this is a very fantastic gum with lovely flavor. That is why the majority of the people in Addis Ababa chew it than any other </a:t>
            </a:r>
            <a:r>
              <a:rPr lang="en-US" i="1" dirty="0" smtClean="0"/>
              <a:t>gums.</a:t>
            </a:r>
            <a:endParaRPr lang="en-US" sz="2800" dirty="0"/>
          </a:p>
          <a:p>
            <a:r>
              <a:rPr lang="en-US" sz="2800" b="1" dirty="0" smtClean="0"/>
              <a:t>B</a:t>
            </a:r>
            <a:r>
              <a:rPr lang="en-US" sz="2800" i="1" dirty="0" smtClean="0"/>
              <a:t>. </a:t>
            </a:r>
            <a:r>
              <a:rPr lang="en-US" i="1" dirty="0" smtClean="0"/>
              <a:t>Of </a:t>
            </a:r>
            <a:r>
              <a:rPr lang="en-US" i="1" dirty="0"/>
              <a:t>course you want to buy </a:t>
            </a:r>
            <a:r>
              <a:rPr lang="en-US" b="1" i="1" dirty="0"/>
              <a:t>Zest</a:t>
            </a:r>
            <a:r>
              <a:rPr lang="en-US" i="1" dirty="0"/>
              <a:t> toothpaste. </a:t>
            </a:r>
            <a:r>
              <a:rPr lang="en-US" i="1" dirty="0" smtClean="0"/>
              <a:t>Why </a:t>
            </a:r>
            <a:r>
              <a:rPr lang="en-US" i="1" dirty="0"/>
              <a:t>90 </a:t>
            </a:r>
            <a:r>
              <a:rPr lang="en-US" i="1" dirty="0" smtClean="0"/>
              <a:t>%</a:t>
            </a:r>
            <a:r>
              <a:rPr lang="en-US" i="1" dirty="0"/>
              <a:t> </a:t>
            </a:r>
            <a:r>
              <a:rPr lang="en-US" i="1" dirty="0" smtClean="0"/>
              <a:t>of </a:t>
            </a:r>
            <a:r>
              <a:rPr lang="en-US" i="1" dirty="0"/>
              <a:t>America brushes with Zest. The idea is that you will be left behind or left out of the group if you do not use the product.</a:t>
            </a:r>
            <a:endParaRPr lang="en-US" dirty="0"/>
          </a:p>
          <a:p>
            <a:endParaRPr lang="en-US" dirty="0"/>
          </a:p>
        </p:txBody>
      </p:sp>
    </p:spTree>
    <p:extLst>
      <p:ext uri="{BB962C8B-B14F-4D97-AF65-F5344CB8AC3E}">
        <p14:creationId xmlns:p14="http://schemas.microsoft.com/office/powerpoint/2010/main" val="309563162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6019800"/>
          </a:xfrm>
        </p:spPr>
        <p:txBody>
          <a:bodyPr>
            <a:normAutofit/>
          </a:bodyPr>
          <a:lstStyle/>
          <a:p>
            <a:r>
              <a:rPr lang="en-US" b="1" dirty="0" smtClean="0"/>
              <a:t>B. Appeal </a:t>
            </a:r>
            <a:r>
              <a:rPr lang="en-US" b="1" dirty="0"/>
              <a:t>to Vanity</a:t>
            </a:r>
            <a:r>
              <a:rPr lang="en-US" dirty="0"/>
              <a:t> </a:t>
            </a:r>
            <a:endParaRPr lang="en-US" dirty="0" smtClean="0"/>
          </a:p>
          <a:p>
            <a:r>
              <a:rPr lang="en-US" dirty="0" smtClean="0"/>
              <a:t>Is </a:t>
            </a:r>
            <a:r>
              <a:rPr lang="en-US" dirty="0"/>
              <a:t>committed when an arguer associates products with </a:t>
            </a:r>
            <a:r>
              <a:rPr lang="en-US" b="1" dirty="0"/>
              <a:t>celebrities</a:t>
            </a:r>
            <a:r>
              <a:rPr lang="en-US" dirty="0"/>
              <a:t> and popular figures such as artists, athletes, footballers, etc. and informs the audiences that if they buy the item they will also be admired too. </a:t>
            </a:r>
          </a:p>
          <a:p>
            <a:r>
              <a:rPr lang="en-US" b="1" dirty="0"/>
              <a:t>Example:</a:t>
            </a:r>
            <a:r>
              <a:rPr lang="en-US" i="1" dirty="0"/>
              <a:t> </a:t>
            </a:r>
          </a:p>
          <a:p>
            <a:r>
              <a:rPr lang="en-US" i="1" dirty="0" smtClean="0"/>
              <a:t>you </a:t>
            </a:r>
            <a:r>
              <a:rPr lang="en-US" i="1" dirty="0"/>
              <a:t>have got to see </a:t>
            </a:r>
            <a:r>
              <a:rPr lang="en-US" i="1" dirty="0" err="1" smtClean="0"/>
              <a:t>Abebe</a:t>
            </a:r>
            <a:r>
              <a:rPr lang="en-US" i="1" dirty="0" smtClean="0"/>
              <a:t> </a:t>
            </a:r>
            <a:r>
              <a:rPr lang="en-US" i="1" dirty="0" err="1" smtClean="0"/>
              <a:t>Balcha’s</a:t>
            </a:r>
            <a:r>
              <a:rPr lang="en-US" i="1" dirty="0" smtClean="0"/>
              <a:t> </a:t>
            </a:r>
            <a:r>
              <a:rPr lang="en-US" i="1" dirty="0"/>
              <a:t>latest film immediately. It is breaking the country’s film records in terms of audiences, and everyone is talking about it. </a:t>
            </a:r>
            <a:endParaRPr lang="en-US" dirty="0"/>
          </a:p>
          <a:p>
            <a:endParaRPr lang="en-US" dirty="0"/>
          </a:p>
        </p:txBody>
      </p:sp>
    </p:spTree>
    <p:extLst>
      <p:ext uri="{BB962C8B-B14F-4D97-AF65-F5344CB8AC3E}">
        <p14:creationId xmlns:p14="http://schemas.microsoft.com/office/powerpoint/2010/main" val="8070566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019800"/>
          </a:xfrm>
        </p:spPr>
        <p:txBody>
          <a:bodyPr>
            <a:normAutofit fontScale="85000" lnSpcReduction="20000"/>
          </a:bodyPr>
          <a:lstStyle/>
          <a:p>
            <a:r>
              <a:rPr lang="en-US" dirty="0"/>
              <a:t>Ordinarily speaking, fallacy can be understood as false or mistaken belief. </a:t>
            </a:r>
            <a:endParaRPr lang="en-US" dirty="0" smtClean="0"/>
          </a:p>
          <a:p>
            <a:r>
              <a:rPr lang="en-US" dirty="0" smtClean="0"/>
              <a:t>However</a:t>
            </a:r>
            <a:r>
              <a:rPr lang="en-US" dirty="0"/>
              <a:t>, logic perceives it as a </a:t>
            </a:r>
            <a:r>
              <a:rPr lang="en-US" b="1" dirty="0"/>
              <a:t>defect in the reasoning processes of arguments</a:t>
            </a:r>
            <a:r>
              <a:rPr lang="en-US" dirty="0"/>
              <a:t>. </a:t>
            </a:r>
            <a:endParaRPr lang="en-US" dirty="0" smtClean="0"/>
          </a:p>
          <a:p>
            <a:r>
              <a:rPr lang="en-US" dirty="0" smtClean="0"/>
              <a:t>Thus</a:t>
            </a:r>
            <a:r>
              <a:rPr lang="en-US" dirty="0"/>
              <a:t>, as logic dictates us that fallacy can broadly be understood as a defect or mistake committed in arguments or processes of reasoning. </a:t>
            </a:r>
            <a:endParaRPr lang="en-US" dirty="0" smtClean="0"/>
          </a:p>
          <a:p>
            <a:r>
              <a:rPr lang="en-US" dirty="0" smtClean="0"/>
              <a:t>It </a:t>
            </a:r>
            <a:r>
              <a:rPr lang="en-US" dirty="0"/>
              <a:t>is a defect of an argument which deceives or tricks the readers or audiences since it makes an argument appear good, correct or logical, while it in fact is not. </a:t>
            </a:r>
            <a:endParaRPr lang="en-US" dirty="0" smtClean="0"/>
          </a:p>
          <a:p>
            <a:r>
              <a:rPr lang="en-US" dirty="0" smtClean="0"/>
              <a:t>Thus</a:t>
            </a:r>
            <a:r>
              <a:rPr lang="en-US" dirty="0"/>
              <a:t>, fallacies can logically be understood as </a:t>
            </a:r>
            <a:r>
              <a:rPr lang="en-US" b="1" i="1" dirty="0"/>
              <a:t>mistakes in reasoning</a:t>
            </a:r>
            <a:r>
              <a:rPr lang="en-US" dirty="0"/>
              <a:t>. However, they do not easily be identified as such. </a:t>
            </a:r>
            <a:endParaRPr lang="en-US" dirty="0" smtClean="0"/>
          </a:p>
          <a:p>
            <a:r>
              <a:rPr lang="en-US" dirty="0" smtClean="0"/>
              <a:t>In </a:t>
            </a:r>
            <a:r>
              <a:rPr lang="en-US" dirty="0"/>
              <a:t>other words, fallacies basically </a:t>
            </a:r>
            <a:r>
              <a:rPr lang="en-US" b="1" i="1" dirty="0"/>
              <a:t>trick readers</a:t>
            </a:r>
            <a:r>
              <a:rPr lang="en-US" dirty="0"/>
              <a:t> and </a:t>
            </a:r>
            <a:r>
              <a:rPr lang="en-US" b="1" i="1" dirty="0"/>
              <a:t>listeners</a:t>
            </a:r>
            <a:r>
              <a:rPr lang="en-US" dirty="0"/>
              <a:t> in to thinking that the argument forwarded to them is </a:t>
            </a:r>
            <a:r>
              <a:rPr lang="en-US" b="1" i="1" dirty="0"/>
              <a:t>logical</a:t>
            </a:r>
            <a:r>
              <a:rPr lang="en-US" dirty="0"/>
              <a:t> or </a:t>
            </a:r>
            <a:r>
              <a:rPr lang="en-US" b="1" i="1" dirty="0"/>
              <a:t>correct. </a:t>
            </a:r>
            <a:endParaRPr lang="en-US" dirty="0"/>
          </a:p>
          <a:p>
            <a:endParaRPr lang="en-US" dirty="0"/>
          </a:p>
        </p:txBody>
      </p:sp>
    </p:spTree>
    <p:extLst>
      <p:ext uri="{BB962C8B-B14F-4D97-AF65-F5344CB8AC3E}">
        <p14:creationId xmlns:p14="http://schemas.microsoft.com/office/powerpoint/2010/main" val="69733120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6019800"/>
          </a:xfrm>
        </p:spPr>
        <p:txBody>
          <a:bodyPr>
            <a:normAutofit fontScale="85000" lnSpcReduction="10000"/>
          </a:bodyPr>
          <a:lstStyle/>
          <a:p>
            <a:r>
              <a:rPr lang="en-US" b="1" dirty="0"/>
              <a:t>Appeal to snobbery</a:t>
            </a:r>
            <a:r>
              <a:rPr lang="en-US" dirty="0"/>
              <a:t> </a:t>
            </a:r>
            <a:endParaRPr lang="en-US" dirty="0" smtClean="0"/>
          </a:p>
          <a:p>
            <a:r>
              <a:rPr lang="en-US" dirty="0" smtClean="0"/>
              <a:t>Is </a:t>
            </a:r>
            <a:r>
              <a:rPr lang="en-US" dirty="0"/>
              <a:t>committed when an arguer propounds the position that “if you want to be a member of the </a:t>
            </a:r>
            <a:r>
              <a:rPr lang="en-US" b="1" dirty="0"/>
              <a:t>selected few,</a:t>
            </a:r>
            <a:r>
              <a:rPr lang="en-US" dirty="0"/>
              <a:t> you should use this product” i.e.-products are usually associated with persons with high social positions (business man, kings, queens, and princes in general). </a:t>
            </a:r>
            <a:endParaRPr lang="en-US" sz="2800" dirty="0"/>
          </a:p>
          <a:p>
            <a:r>
              <a:rPr lang="en-US" b="1" dirty="0"/>
              <a:t>Example:</a:t>
            </a:r>
            <a:r>
              <a:rPr lang="en-US" i="1" dirty="0"/>
              <a:t> </a:t>
            </a:r>
            <a:endParaRPr lang="en-US" i="1" dirty="0" smtClean="0"/>
          </a:p>
          <a:p>
            <a:r>
              <a:rPr lang="en-US" b="1" i="1" dirty="0" smtClean="0"/>
              <a:t>A</a:t>
            </a:r>
            <a:r>
              <a:rPr lang="en-US" i="1" dirty="0" smtClean="0"/>
              <a:t>. Friendship </a:t>
            </a:r>
            <a:r>
              <a:rPr lang="en-US" i="1" dirty="0"/>
              <a:t>cafe, no doubt, is the best cafe in Addis Ababa. That is only for distinguished and very important persons. Come and enjoy your weekends at Friendship cafe</a:t>
            </a:r>
            <a:r>
              <a:rPr lang="en-US" i="1" dirty="0" smtClean="0"/>
              <a:t>!!!</a:t>
            </a:r>
            <a:endParaRPr lang="en-US" sz="2800" dirty="0"/>
          </a:p>
          <a:p>
            <a:r>
              <a:rPr lang="en-US" sz="2800" b="1" i="1" dirty="0" smtClean="0"/>
              <a:t>B</a:t>
            </a:r>
            <a:r>
              <a:rPr lang="en-US" sz="2800" i="1" dirty="0" smtClean="0"/>
              <a:t>.</a:t>
            </a:r>
            <a:r>
              <a:rPr lang="en-US" i="1" dirty="0" smtClean="0"/>
              <a:t>A </a:t>
            </a:r>
            <a:r>
              <a:rPr lang="en-US" i="1" dirty="0"/>
              <a:t>Rolls Royce is not for everyone. If you qualify as one of the select few, this (distinguished classic may be seen and driven at British Motor Cars, Ltd. (By appointment only, please.)</a:t>
            </a:r>
            <a:endParaRPr lang="en-US" sz="2400" dirty="0"/>
          </a:p>
          <a:p>
            <a:endParaRPr lang="en-US" dirty="0"/>
          </a:p>
        </p:txBody>
      </p:sp>
    </p:spTree>
    <p:extLst>
      <p:ext uri="{BB962C8B-B14F-4D97-AF65-F5344CB8AC3E}">
        <p14:creationId xmlns:p14="http://schemas.microsoft.com/office/powerpoint/2010/main" val="420506551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019800"/>
          </a:xfrm>
        </p:spPr>
        <p:txBody>
          <a:bodyPr>
            <a:normAutofit lnSpcReduction="10000"/>
          </a:bodyPr>
          <a:lstStyle/>
          <a:p>
            <a:r>
              <a:rPr lang="en-US" b="1" i="1" smtClean="0"/>
              <a:t>4. Argument </a:t>
            </a:r>
            <a:r>
              <a:rPr lang="en-US" b="1" i="1" dirty="0"/>
              <a:t>against the person (abusive</a:t>
            </a:r>
            <a:r>
              <a:rPr lang="en-US" dirty="0"/>
              <a:t>): Arguer verbally abuses other arguer.</a:t>
            </a:r>
          </a:p>
          <a:p>
            <a:r>
              <a:rPr lang="en-US" dirty="0" smtClean="0"/>
              <a:t>Instead </a:t>
            </a:r>
            <a:r>
              <a:rPr lang="en-US" dirty="0"/>
              <a:t>of responding to the argument forwarded by Mister ‘X’, Mister ‘Y’ tries to attack against Mister ‘X’ himself. </a:t>
            </a:r>
            <a:endParaRPr lang="en-US" dirty="0" smtClean="0"/>
          </a:p>
          <a:p>
            <a:r>
              <a:rPr lang="en-US" dirty="0" smtClean="0"/>
              <a:t>Here</a:t>
            </a:r>
            <a:r>
              <a:rPr lang="en-US" dirty="0"/>
              <a:t>, mister ‘Y’ clearly commits argument against the person fallacy. </a:t>
            </a:r>
            <a:endParaRPr lang="en-US" dirty="0" smtClean="0"/>
          </a:p>
          <a:p>
            <a:r>
              <a:rPr lang="en-US" dirty="0" smtClean="0"/>
              <a:t>And</a:t>
            </a:r>
            <a:r>
              <a:rPr lang="en-US" dirty="0"/>
              <a:t>, there are three types of fallacy of ad hominem: </a:t>
            </a:r>
            <a:endParaRPr lang="en-US" dirty="0" smtClean="0"/>
          </a:p>
          <a:p>
            <a:pPr lvl="1">
              <a:buFont typeface="Wingdings" pitchFamily="2" charset="2"/>
              <a:buChar char="Ø"/>
            </a:pPr>
            <a:r>
              <a:rPr lang="en-US" b="1" dirty="0" smtClean="0"/>
              <a:t>Fallacy </a:t>
            </a:r>
            <a:r>
              <a:rPr lang="en-US" b="1" dirty="0"/>
              <a:t>of ad hominem abusive </a:t>
            </a:r>
            <a:endParaRPr lang="en-US" dirty="0" smtClean="0"/>
          </a:p>
          <a:p>
            <a:pPr lvl="1">
              <a:buFont typeface="Wingdings" pitchFamily="2" charset="2"/>
              <a:buChar char="Ø"/>
            </a:pPr>
            <a:r>
              <a:rPr lang="en-US" b="1" dirty="0" smtClean="0"/>
              <a:t>Fallacy </a:t>
            </a:r>
            <a:r>
              <a:rPr lang="en-US" b="1" dirty="0"/>
              <a:t>of ad hominem Circumstantial </a:t>
            </a:r>
            <a:endParaRPr lang="en-US" dirty="0"/>
          </a:p>
          <a:p>
            <a:pPr lvl="1">
              <a:buFont typeface="Wingdings" pitchFamily="2" charset="2"/>
              <a:buChar char="Ø"/>
            </a:pPr>
            <a:r>
              <a:rPr lang="en-US" b="1" dirty="0" smtClean="0"/>
              <a:t>Fallacy </a:t>
            </a:r>
            <a:r>
              <a:rPr lang="en-US" b="1" dirty="0"/>
              <a:t>of ad hominem </a:t>
            </a:r>
            <a:r>
              <a:rPr lang="en-US" b="1" dirty="0" err="1"/>
              <a:t>tuquoque</a:t>
            </a:r>
            <a:r>
              <a:rPr lang="en-US" b="1" dirty="0"/>
              <a:t> (you too)</a:t>
            </a:r>
            <a:endParaRPr lang="en-US" dirty="0"/>
          </a:p>
          <a:p>
            <a:endParaRPr lang="en-US" dirty="0"/>
          </a:p>
        </p:txBody>
      </p:sp>
    </p:spTree>
    <p:extLst>
      <p:ext uri="{BB962C8B-B14F-4D97-AF65-F5344CB8AC3E}">
        <p14:creationId xmlns:p14="http://schemas.microsoft.com/office/powerpoint/2010/main" val="181069443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38800"/>
          </a:xfrm>
        </p:spPr>
        <p:txBody>
          <a:bodyPr>
            <a:normAutofit fontScale="92500" lnSpcReduction="20000"/>
          </a:bodyPr>
          <a:lstStyle/>
          <a:p>
            <a:r>
              <a:rPr lang="en-US" b="1" dirty="0"/>
              <a:t>A. Fallacy of ad hominem abusive </a:t>
            </a:r>
            <a:endParaRPr lang="en-US" dirty="0"/>
          </a:p>
          <a:p>
            <a:r>
              <a:rPr lang="en-US" dirty="0"/>
              <a:t>This is the fallacy committed when an arguer engages him/herself in direct personal attacks or abuses against his opponent and makes them as grounds to reject his claim. </a:t>
            </a:r>
            <a:endParaRPr lang="en-US" dirty="0" smtClean="0"/>
          </a:p>
          <a:p>
            <a:r>
              <a:rPr lang="en-US" dirty="0" smtClean="0"/>
              <a:t>Thus</a:t>
            </a:r>
            <a:r>
              <a:rPr lang="en-US" dirty="0"/>
              <a:t>, rejecting our opponent by directing our attack towards his personality rather than the contents of his argument will result in the fallacy concerned.    </a:t>
            </a:r>
          </a:p>
          <a:p>
            <a:r>
              <a:rPr lang="en-US" b="1" dirty="0"/>
              <a:t>Example: </a:t>
            </a:r>
            <a:r>
              <a:rPr lang="en-US" dirty="0" err="1"/>
              <a:t>Ato</a:t>
            </a:r>
            <a:r>
              <a:rPr lang="en-US" dirty="0"/>
              <a:t> </a:t>
            </a:r>
            <a:r>
              <a:rPr lang="en-US" dirty="0" err="1"/>
              <a:t>Gebeyehu</a:t>
            </a:r>
            <a:r>
              <a:rPr lang="en-US" dirty="0"/>
              <a:t> has argued for increased funding for the disabled. But nobody should listen to his argument. </a:t>
            </a:r>
            <a:r>
              <a:rPr lang="en-US" dirty="0" err="1"/>
              <a:t>Ato</a:t>
            </a:r>
            <a:r>
              <a:rPr lang="en-US" dirty="0"/>
              <a:t> </a:t>
            </a:r>
            <a:r>
              <a:rPr lang="en-US" dirty="0" err="1"/>
              <a:t>Gebeyhu</a:t>
            </a:r>
            <a:r>
              <a:rPr lang="en-US" dirty="0"/>
              <a:t> is a slob who cheats on his wife, beats his wife, beats his kids, and never pays his bills on time. </a:t>
            </a:r>
          </a:p>
          <a:p>
            <a:endParaRPr lang="en-US" dirty="0"/>
          </a:p>
        </p:txBody>
      </p:sp>
    </p:spTree>
    <p:extLst>
      <p:ext uri="{BB962C8B-B14F-4D97-AF65-F5344CB8AC3E}">
        <p14:creationId xmlns:p14="http://schemas.microsoft.com/office/powerpoint/2010/main" val="216015466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6019800"/>
          </a:xfrm>
        </p:spPr>
        <p:txBody>
          <a:bodyPr>
            <a:normAutofit fontScale="85000" lnSpcReduction="20000"/>
          </a:bodyPr>
          <a:lstStyle/>
          <a:p>
            <a:r>
              <a:rPr lang="en-US" b="1" dirty="0">
                <a:latin typeface="Times New Roman" pitchFamily="18" charset="0"/>
                <a:cs typeface="Times New Roman" pitchFamily="18" charset="0"/>
              </a:rPr>
              <a:t>B. Fallacy of ad hominem Circumstantial </a:t>
            </a:r>
            <a:endParaRPr lang="en-US" dirty="0">
              <a:latin typeface="Times New Roman" pitchFamily="18" charset="0"/>
              <a:cs typeface="Times New Roman" pitchFamily="18" charset="0"/>
            </a:endParaRPr>
          </a:p>
          <a:p>
            <a:r>
              <a:rPr lang="en-US" dirty="0">
                <a:latin typeface="Times New Roman" pitchFamily="18" charset="0"/>
                <a:cs typeface="Times New Roman" pitchFamily="18" charset="0"/>
              </a:rPr>
              <a:t>This is the fallacy committed by an arguer who tries to discredit his opponent’s arguments by alluding to certain circumstances that affect them (his opponents). </a:t>
            </a: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In </a:t>
            </a:r>
            <a:r>
              <a:rPr lang="en-US" dirty="0">
                <a:latin typeface="Times New Roman" pitchFamily="18" charset="0"/>
                <a:cs typeface="Times New Roman" pitchFamily="18" charset="0"/>
              </a:rPr>
              <a:t>other words, this fallacy is not directed to attacking the person, rather on the circumstance he belongs to.</a:t>
            </a:r>
          </a:p>
          <a:p>
            <a:r>
              <a:rPr lang="en-US" dirty="0">
                <a:latin typeface="Times New Roman" pitchFamily="18" charset="0"/>
                <a:cs typeface="Times New Roman" pitchFamily="18" charset="0"/>
              </a:rPr>
              <a:t>When someone argues that his opponents’ argument is false since they, in that position or state of mind, could be expected to raise such claims or their circumstances make it impossible for them to sincere or to tell the truth. </a:t>
            </a:r>
          </a:p>
          <a:p>
            <a:r>
              <a:rPr lang="en-US" b="1" dirty="0">
                <a:latin typeface="Times New Roman" pitchFamily="18" charset="0"/>
                <a:cs typeface="Times New Roman" pitchFamily="18" charset="0"/>
              </a:rPr>
              <a:t>Example:</a:t>
            </a:r>
            <a:endParaRPr lang="en-US" dirty="0">
              <a:latin typeface="Times New Roman" pitchFamily="18" charset="0"/>
              <a:cs typeface="Times New Roman" pitchFamily="18" charset="0"/>
            </a:endParaRPr>
          </a:p>
          <a:p>
            <a:r>
              <a:rPr lang="en-US" i="1" dirty="0" err="1">
                <a:latin typeface="Times New Roman" pitchFamily="18" charset="0"/>
                <a:cs typeface="Times New Roman" pitchFamily="18" charset="0"/>
              </a:rPr>
              <a:t>Ato</a:t>
            </a:r>
            <a:r>
              <a:rPr lang="en-US" i="1" dirty="0">
                <a:latin typeface="Times New Roman" pitchFamily="18" charset="0"/>
                <a:cs typeface="Times New Roman" pitchFamily="18" charset="0"/>
              </a:rPr>
              <a:t> Mohammed has just argued that we replace the public school system with private education. But, of course, he argues that way. He has no kids, and he does not want to pay any more taxes for public education</a:t>
            </a:r>
            <a:r>
              <a:rPr lang="en-US" i="1" dirty="0" smtClean="0">
                <a:latin typeface="Times New Roman" pitchFamily="18" charset="0"/>
                <a:cs typeface="Times New Roman" pitchFamily="18" charset="0"/>
              </a:rPr>
              <a:t>.</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278462115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248400"/>
          </a:xfrm>
        </p:spPr>
        <p:txBody>
          <a:bodyPr>
            <a:normAutofit fontScale="85000" lnSpcReduction="10000"/>
          </a:bodyPr>
          <a:lstStyle/>
          <a:p>
            <a:r>
              <a:rPr lang="en-US" b="1" dirty="0"/>
              <a:t>C. Fallacy of ad hominem </a:t>
            </a:r>
            <a:r>
              <a:rPr lang="en-US" b="1" dirty="0" err="1"/>
              <a:t>tuquoque</a:t>
            </a:r>
            <a:r>
              <a:rPr lang="en-US" b="1" dirty="0"/>
              <a:t> (you too</a:t>
            </a:r>
            <a:r>
              <a:rPr lang="en-US" b="1" dirty="0" smtClean="0"/>
              <a:t>):</a:t>
            </a:r>
            <a:r>
              <a:rPr lang="en-US" dirty="0" smtClean="0">
                <a:latin typeface="Times New Roman" pitchFamily="18" charset="0"/>
                <a:cs typeface="Times New Roman" pitchFamily="18" charset="0"/>
              </a:rPr>
              <a:t> </a:t>
            </a:r>
          </a:p>
          <a:p>
            <a:r>
              <a:rPr lang="en-US" dirty="0" smtClean="0">
                <a:latin typeface="Times New Roman" pitchFamily="18" charset="0"/>
                <a:cs typeface="Times New Roman" pitchFamily="18" charset="0"/>
              </a:rPr>
              <a:t>Arguer </a:t>
            </a:r>
            <a:r>
              <a:rPr lang="en-US" dirty="0">
                <a:latin typeface="Times New Roman" pitchFamily="18" charset="0"/>
                <a:cs typeface="Times New Roman" pitchFamily="18" charset="0"/>
              </a:rPr>
              <a:t>presents other arguer as hypocrite</a:t>
            </a:r>
            <a:endParaRPr lang="en-US" dirty="0"/>
          </a:p>
          <a:p>
            <a:r>
              <a:rPr lang="en-US" dirty="0"/>
              <a:t>The word “</a:t>
            </a:r>
            <a:r>
              <a:rPr lang="en-US" i="1" dirty="0" err="1"/>
              <a:t>tuquoque</a:t>
            </a:r>
            <a:r>
              <a:rPr lang="en-US" dirty="0"/>
              <a:t>” </a:t>
            </a:r>
            <a:r>
              <a:rPr lang="en-US" dirty="0" smtClean="0"/>
              <a:t>literally </a:t>
            </a:r>
            <a:r>
              <a:rPr lang="en-US" dirty="0"/>
              <a:t>means ‘you too’ or ‘you did it too</a:t>
            </a:r>
            <a:r>
              <a:rPr lang="en-US" dirty="0" smtClean="0"/>
              <a:t>’.  </a:t>
            </a:r>
          </a:p>
          <a:p>
            <a:r>
              <a:rPr lang="en-US" dirty="0" smtClean="0"/>
              <a:t>The </a:t>
            </a:r>
            <a:r>
              <a:rPr lang="en-US" dirty="0"/>
              <a:t>fallacy is committed when we argue that our opponents claim is false since his/her argument is in contrary with what he has said or done before.  </a:t>
            </a:r>
          </a:p>
          <a:p>
            <a:r>
              <a:rPr lang="en-US" b="1" dirty="0"/>
              <a:t>Example: </a:t>
            </a:r>
            <a:endParaRPr lang="en-US" b="1" dirty="0" smtClean="0"/>
          </a:p>
          <a:p>
            <a:r>
              <a:rPr lang="en-US" b="1" dirty="0" smtClean="0"/>
              <a:t>a</a:t>
            </a:r>
            <a:r>
              <a:rPr lang="en-US" b="1" dirty="0"/>
              <a:t>. </a:t>
            </a:r>
            <a:r>
              <a:rPr lang="en-US" dirty="0" err="1"/>
              <a:t>Ato</a:t>
            </a:r>
            <a:r>
              <a:rPr lang="en-US" dirty="0"/>
              <a:t> </a:t>
            </a:r>
            <a:r>
              <a:rPr lang="en-US" dirty="0" err="1"/>
              <a:t>Gemechu</a:t>
            </a:r>
            <a:r>
              <a:rPr lang="en-US" dirty="0"/>
              <a:t> has just given us reason for why we should place more emphasis on family values. But, he has no business talking. Just a week ago he got divorce.</a:t>
            </a:r>
          </a:p>
          <a:p>
            <a:r>
              <a:rPr lang="en-US" dirty="0"/>
              <a:t>b. </a:t>
            </a:r>
            <a:r>
              <a:rPr lang="en-US" b="1" i="1" dirty="0"/>
              <a:t>Child to parent</a:t>
            </a:r>
            <a:r>
              <a:rPr lang="en-US" i="1" dirty="0"/>
              <a:t>: Your argument that I should stop stealing candy from the corner store is </a:t>
            </a:r>
            <a:r>
              <a:rPr lang="en-US" i="1" dirty="0" smtClean="0"/>
              <a:t>not </a:t>
            </a:r>
            <a:r>
              <a:rPr lang="en-US" i="1" dirty="0"/>
              <a:t>good. You told me yourself just a week ago that you, too, stole candy when you were a kid. </a:t>
            </a:r>
            <a:endParaRPr lang="en-US" dirty="0"/>
          </a:p>
          <a:p>
            <a:endParaRPr lang="en-US" dirty="0"/>
          </a:p>
        </p:txBody>
      </p:sp>
    </p:spTree>
    <p:extLst>
      <p:ext uri="{BB962C8B-B14F-4D97-AF65-F5344CB8AC3E}">
        <p14:creationId xmlns:p14="http://schemas.microsoft.com/office/powerpoint/2010/main" val="215548700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fontScale="70000" lnSpcReduction="20000"/>
          </a:bodyPr>
          <a:lstStyle/>
          <a:p>
            <a:r>
              <a:rPr lang="en-US" b="1" dirty="0"/>
              <a:t>5. </a:t>
            </a:r>
            <a:r>
              <a:rPr lang="en-US" b="1" i="1" dirty="0" smtClean="0">
                <a:latin typeface="Times New Roman" pitchFamily="18" charset="0"/>
                <a:cs typeface="Times New Roman" pitchFamily="18" charset="0"/>
              </a:rPr>
              <a:t>Accident</a:t>
            </a:r>
            <a:r>
              <a:rPr lang="en-US" dirty="0">
                <a:latin typeface="Times New Roman" pitchFamily="18" charset="0"/>
                <a:cs typeface="Times New Roman" pitchFamily="18" charset="0"/>
              </a:rPr>
              <a:t>: </a:t>
            </a:r>
            <a:endParaRPr lang="en-US" dirty="0"/>
          </a:p>
          <a:p>
            <a:r>
              <a:rPr lang="en-US" dirty="0"/>
              <a:t>This is the fallacy committed by an arguer who intends to </a:t>
            </a:r>
            <a:r>
              <a:rPr lang="en-US" b="1" i="1" dirty="0"/>
              <a:t>wrongly apply general rule to specific</a:t>
            </a:r>
            <a:r>
              <a:rPr lang="en-US" dirty="0"/>
              <a:t> </a:t>
            </a:r>
            <a:r>
              <a:rPr lang="en-US" b="1" i="1" dirty="0"/>
              <a:t>case</a:t>
            </a:r>
            <a:r>
              <a:rPr lang="en-US" dirty="0"/>
              <a:t> that cannot cover the former. </a:t>
            </a:r>
          </a:p>
          <a:p>
            <a:r>
              <a:rPr lang="en-US" dirty="0" smtClean="0"/>
              <a:t>That is, the </a:t>
            </a:r>
            <a:r>
              <a:rPr lang="en-US" dirty="0"/>
              <a:t>general rule, principle or truth is wrongly applied to particular instance or situation. </a:t>
            </a:r>
            <a:endParaRPr lang="en-US" dirty="0" smtClean="0"/>
          </a:p>
          <a:p>
            <a:r>
              <a:rPr lang="en-US" dirty="0" smtClean="0"/>
              <a:t>The </a:t>
            </a:r>
            <a:r>
              <a:rPr lang="en-US" dirty="0"/>
              <a:t>general rule is cited (either directly or implicitly) in the premises and then wrongly applied to the specific case mentioned in the conclusion. </a:t>
            </a:r>
          </a:p>
          <a:p>
            <a:r>
              <a:rPr lang="en-US" b="1" dirty="0"/>
              <a:t>Example:</a:t>
            </a:r>
            <a:r>
              <a:rPr lang="en-US" dirty="0"/>
              <a:t> </a:t>
            </a:r>
            <a:endParaRPr lang="en-US" dirty="0" smtClean="0"/>
          </a:p>
          <a:p>
            <a:r>
              <a:rPr lang="en-US" dirty="0"/>
              <a:t>A</a:t>
            </a:r>
            <a:r>
              <a:rPr lang="en-US" dirty="0" smtClean="0"/>
              <a:t>. </a:t>
            </a:r>
            <a:r>
              <a:rPr lang="en-US" i="1" dirty="0"/>
              <a:t>Children should obey their parents. Therefore, little “</a:t>
            </a:r>
            <a:r>
              <a:rPr lang="en-US" i="1" dirty="0" err="1"/>
              <a:t>Abush</a:t>
            </a:r>
            <a:r>
              <a:rPr lang="en-US" i="1" dirty="0"/>
              <a:t>” should follow his alcoholic father’s orders to drop out of school and get a job. </a:t>
            </a:r>
            <a:endParaRPr lang="en-US" dirty="0"/>
          </a:p>
          <a:p>
            <a:pPr lvl="0"/>
            <a:r>
              <a:rPr lang="en-US" i="1" dirty="0" err="1" smtClean="0"/>
              <a:t>B.Freedom</a:t>
            </a:r>
            <a:r>
              <a:rPr lang="en-US" i="1" dirty="0" smtClean="0"/>
              <a:t> </a:t>
            </a:r>
            <a:r>
              <a:rPr lang="en-US" i="1" dirty="0"/>
              <a:t>of speech is a constitutionally guaranteed right. Therefore, “</a:t>
            </a:r>
            <a:r>
              <a:rPr lang="en-US" i="1" dirty="0" err="1"/>
              <a:t>Demelash</a:t>
            </a:r>
            <a:r>
              <a:rPr lang="en-US" i="1" dirty="0"/>
              <a:t> </a:t>
            </a:r>
            <a:r>
              <a:rPr lang="en-US" i="1" dirty="0" err="1"/>
              <a:t>Gemechu</a:t>
            </a:r>
            <a:r>
              <a:rPr lang="en-US" i="1" dirty="0"/>
              <a:t>” should not be arrested for his speech that incited the riot last week. </a:t>
            </a:r>
            <a:endParaRPr lang="en-US" dirty="0"/>
          </a:p>
          <a:p>
            <a:pPr lvl="0"/>
            <a:r>
              <a:rPr lang="en-US" i="1" dirty="0" err="1" smtClean="0"/>
              <a:t>C.Property</a:t>
            </a:r>
            <a:r>
              <a:rPr lang="en-US" i="1" dirty="0" smtClean="0"/>
              <a:t> </a:t>
            </a:r>
            <a:r>
              <a:rPr lang="en-US" i="1" dirty="0"/>
              <a:t>should be returned to its rightful owner. That drunken sailor who is starting a fight with his opponents at the pool table lent you his 45-caliber pistol, and now he wants it back. Therefore, you should return it to him now.</a:t>
            </a:r>
            <a:endParaRPr lang="en-US" dirty="0"/>
          </a:p>
          <a:p>
            <a:endParaRPr lang="en-US" dirty="0"/>
          </a:p>
        </p:txBody>
      </p:sp>
    </p:spTree>
    <p:extLst>
      <p:ext uri="{BB962C8B-B14F-4D97-AF65-F5344CB8AC3E}">
        <p14:creationId xmlns:p14="http://schemas.microsoft.com/office/powerpoint/2010/main" val="156024881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6096000"/>
          </a:xfrm>
        </p:spPr>
        <p:txBody>
          <a:bodyPr>
            <a:normAutofit fontScale="85000" lnSpcReduction="10000"/>
          </a:bodyPr>
          <a:lstStyle/>
          <a:p>
            <a:r>
              <a:rPr lang="en-US" b="1" dirty="0"/>
              <a:t>6. Straw Man</a:t>
            </a:r>
            <a:endParaRPr lang="en-US" dirty="0"/>
          </a:p>
          <a:p>
            <a:r>
              <a:rPr lang="en-US" dirty="0"/>
              <a:t>This fallacy occurs when someone </a:t>
            </a:r>
            <a:r>
              <a:rPr lang="en-US" b="1" dirty="0"/>
              <a:t>distorts his/her opponent’s argument for the purpose of more easily attacking or demolishing it</a:t>
            </a:r>
            <a:r>
              <a:rPr lang="en-US" dirty="0"/>
              <a:t>. </a:t>
            </a:r>
          </a:p>
          <a:p>
            <a:r>
              <a:rPr lang="en-US" dirty="0" smtClean="0"/>
              <a:t>It occurs when </a:t>
            </a:r>
            <a:r>
              <a:rPr lang="en-US" dirty="0"/>
              <a:t>someone distorts and substitutes the original version of his/her opponent’s argument by a deliberately weakened version and tries to attack the distorted </a:t>
            </a:r>
            <a:r>
              <a:rPr lang="en-US" dirty="0" smtClean="0"/>
              <a:t>one.</a:t>
            </a:r>
            <a:endParaRPr lang="en-US" dirty="0"/>
          </a:p>
          <a:p>
            <a:r>
              <a:rPr lang="en-US" b="1" dirty="0"/>
              <a:t>Example: </a:t>
            </a:r>
            <a:r>
              <a:rPr lang="en-US" b="1" dirty="0" smtClean="0"/>
              <a:t> </a:t>
            </a:r>
          </a:p>
          <a:p>
            <a:r>
              <a:rPr lang="en-US" dirty="0" smtClean="0"/>
              <a:t>Dr</a:t>
            </a:r>
            <a:r>
              <a:rPr lang="en-US" dirty="0"/>
              <a:t>. </a:t>
            </a:r>
            <a:r>
              <a:rPr lang="en-US" dirty="0" err="1"/>
              <a:t>Kebede</a:t>
            </a:r>
            <a:r>
              <a:rPr lang="en-US" dirty="0"/>
              <a:t> has just argued against affirmative action for women. It seems what he is saying is that women should stay out of the work place altogether. Just keep them barefoot and pregnant. That is what Dr. </a:t>
            </a:r>
            <a:r>
              <a:rPr lang="en-US" dirty="0" err="1"/>
              <a:t>Kebede</a:t>
            </a:r>
            <a:r>
              <a:rPr lang="en-US" dirty="0"/>
              <a:t> wants. Well! I think we are all smart enough to reject his argument.</a:t>
            </a:r>
          </a:p>
          <a:p>
            <a:pPr marL="0" indent="0">
              <a:buNone/>
            </a:pP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57220878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533400"/>
            <a:ext cx="8229600" cy="6172200"/>
          </a:xfrm>
        </p:spPr>
        <p:txBody>
          <a:bodyPr>
            <a:normAutofit fontScale="85000" lnSpcReduction="20000"/>
          </a:bodyPr>
          <a:lstStyle/>
          <a:p>
            <a:pPr>
              <a:buFont typeface="Wingdings" pitchFamily="2" charset="2"/>
              <a:buChar char="§"/>
            </a:pPr>
            <a:r>
              <a:rPr lang="en-US" b="1" dirty="0" smtClean="0"/>
              <a:t>7</a:t>
            </a:r>
            <a:r>
              <a:rPr lang="en-US" b="1" dirty="0"/>
              <a:t>. Missing the point (</a:t>
            </a:r>
            <a:r>
              <a:rPr lang="en-US" b="1" dirty="0" err="1"/>
              <a:t>Ignoratio</a:t>
            </a:r>
            <a:r>
              <a:rPr lang="en-US" b="1" dirty="0"/>
              <a:t> </a:t>
            </a:r>
            <a:r>
              <a:rPr lang="en-US" b="1" dirty="0" err="1"/>
              <a:t>Elenchi</a:t>
            </a:r>
            <a:r>
              <a:rPr lang="en-US" b="1" dirty="0" smtClean="0"/>
              <a:t>)</a:t>
            </a: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 Arguer </a:t>
            </a:r>
            <a:r>
              <a:rPr lang="en-US" dirty="0">
                <a:latin typeface="Times New Roman" pitchFamily="18" charset="0"/>
                <a:cs typeface="Times New Roman" pitchFamily="18" charset="0"/>
              </a:rPr>
              <a:t>draws conclusion different from that supported by premises.</a:t>
            </a:r>
            <a:endParaRPr lang="en-US" dirty="0"/>
          </a:p>
          <a:p>
            <a:r>
              <a:rPr lang="en-US" dirty="0" smtClean="0"/>
              <a:t> </a:t>
            </a:r>
            <a:r>
              <a:rPr lang="en-US" b="1" dirty="0" smtClean="0"/>
              <a:t>Missing </a:t>
            </a:r>
            <a:r>
              <a:rPr lang="en-US" b="1" dirty="0"/>
              <a:t>the point illustrates a special form of irrelevance</a:t>
            </a:r>
            <a:r>
              <a:rPr lang="en-US" dirty="0"/>
              <a:t>, which occurs when the </a:t>
            </a:r>
            <a:r>
              <a:rPr lang="en-US" b="1" dirty="0"/>
              <a:t>premise of an argument supports the concussion, which has nothing to do with correct conclusion.</a:t>
            </a:r>
            <a:r>
              <a:rPr lang="en-US" dirty="0"/>
              <a:t> </a:t>
            </a:r>
            <a:endParaRPr lang="en-US" dirty="0" smtClean="0"/>
          </a:p>
          <a:p>
            <a:r>
              <a:rPr lang="en-US" sz="3100" dirty="0" smtClean="0">
                <a:latin typeface="Times New Roman" pitchFamily="18" charset="0"/>
                <a:cs typeface="Times New Roman" pitchFamily="18" charset="0"/>
              </a:rPr>
              <a:t>That is, someone </a:t>
            </a:r>
            <a:r>
              <a:rPr lang="en-US" sz="3100" dirty="0">
                <a:latin typeface="Times New Roman" pitchFamily="18" charset="0"/>
                <a:cs typeface="Times New Roman" pitchFamily="18" charset="0"/>
              </a:rPr>
              <a:t>draws a conclusion, which completely misses the point, s/he commits missing the point </a:t>
            </a:r>
            <a:r>
              <a:rPr lang="en-US" sz="3100" dirty="0" smtClean="0">
                <a:latin typeface="Times New Roman" pitchFamily="18" charset="0"/>
                <a:cs typeface="Times New Roman" pitchFamily="18" charset="0"/>
              </a:rPr>
              <a:t>fallacy.</a:t>
            </a:r>
            <a:endParaRPr lang="en-US" sz="3100" dirty="0">
              <a:latin typeface="Times New Roman" pitchFamily="18" charset="0"/>
              <a:cs typeface="Times New Roman" pitchFamily="18" charset="0"/>
            </a:endParaRPr>
          </a:p>
          <a:p>
            <a:r>
              <a:rPr lang="en-US" sz="3100" b="1" dirty="0">
                <a:latin typeface="Times New Roman" pitchFamily="18" charset="0"/>
                <a:cs typeface="Times New Roman" pitchFamily="18" charset="0"/>
              </a:rPr>
              <a:t>Example:</a:t>
            </a:r>
            <a:r>
              <a:rPr lang="en-US" sz="3100" dirty="0">
                <a:latin typeface="Times New Roman" pitchFamily="18" charset="0"/>
                <a:cs typeface="Times New Roman" pitchFamily="18" charset="0"/>
              </a:rPr>
              <a:t> </a:t>
            </a:r>
            <a:endParaRPr lang="en-US" sz="3100" dirty="0" smtClean="0">
              <a:latin typeface="Times New Roman" pitchFamily="18" charset="0"/>
              <a:cs typeface="Times New Roman" pitchFamily="18" charset="0"/>
            </a:endParaRPr>
          </a:p>
          <a:p>
            <a:r>
              <a:rPr lang="en-US" sz="3100" dirty="0" smtClean="0">
                <a:latin typeface="Times New Roman" pitchFamily="18" charset="0"/>
                <a:cs typeface="Times New Roman" pitchFamily="18" charset="0"/>
              </a:rPr>
              <a:t>1.Wage </a:t>
            </a:r>
            <a:r>
              <a:rPr lang="en-US" sz="3100" dirty="0">
                <a:latin typeface="Times New Roman" pitchFamily="18" charset="0"/>
                <a:cs typeface="Times New Roman" pitchFamily="18" charset="0"/>
              </a:rPr>
              <a:t>earners cannot currently live on the minimum    wage. Therefore, the minimum wage should be abolished.  </a:t>
            </a:r>
          </a:p>
          <a:p>
            <a:r>
              <a:rPr lang="en-US" sz="3100" i="1" dirty="0" smtClean="0">
                <a:latin typeface="Times New Roman" pitchFamily="18" charset="0"/>
                <a:cs typeface="Times New Roman" pitchFamily="18" charset="0"/>
              </a:rPr>
              <a:t>2.Crimes </a:t>
            </a:r>
            <a:r>
              <a:rPr lang="en-US" sz="3100" i="1" dirty="0">
                <a:latin typeface="Times New Roman" pitchFamily="18" charset="0"/>
                <a:cs typeface="Times New Roman" pitchFamily="18" charset="0"/>
              </a:rPr>
              <a:t>of theft and robbery have been increasing at an alarming rate lately. The conclusion is obvious: we must reinstate the death penalty immediately.</a:t>
            </a:r>
            <a:endParaRPr lang="en-US" sz="3100" dirty="0">
              <a:latin typeface="Times New Roman" pitchFamily="18" charset="0"/>
              <a:cs typeface="Times New Roman" pitchFamily="18" charset="0"/>
            </a:endParaRPr>
          </a:p>
          <a:p>
            <a:r>
              <a:rPr lang="en-US" sz="3100" i="1" dirty="0" smtClean="0">
                <a:latin typeface="Times New Roman" pitchFamily="18" charset="0"/>
                <a:cs typeface="Times New Roman" pitchFamily="18" charset="0"/>
              </a:rPr>
              <a:t>3.Abuse </a:t>
            </a:r>
            <a:r>
              <a:rPr lang="en-US" sz="3100" i="1" dirty="0">
                <a:latin typeface="Times New Roman" pitchFamily="18" charset="0"/>
                <a:cs typeface="Times New Roman" pitchFamily="18" charset="0"/>
              </a:rPr>
              <a:t>of the welfare system is rampant nowadays. Our only alternative is to abolish the system altogether</a:t>
            </a:r>
            <a:r>
              <a:rPr lang="en-US" sz="3100" i="1" dirty="0" smtClean="0">
                <a:latin typeface="Times New Roman" pitchFamily="18" charset="0"/>
                <a:cs typeface="Times New Roman" pitchFamily="18" charset="0"/>
              </a:rPr>
              <a:t>.</a:t>
            </a:r>
            <a:endParaRPr lang="en-US" sz="3100" dirty="0">
              <a:latin typeface="Times New Roman" pitchFamily="18" charset="0"/>
              <a:cs typeface="Times New Roman" pitchFamily="18" charset="0"/>
            </a:endParaRPr>
          </a:p>
        </p:txBody>
      </p:sp>
    </p:spTree>
    <p:extLst>
      <p:ext uri="{BB962C8B-B14F-4D97-AF65-F5344CB8AC3E}">
        <p14:creationId xmlns:p14="http://schemas.microsoft.com/office/powerpoint/2010/main" val="186943056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6019800"/>
          </a:xfrm>
        </p:spPr>
        <p:txBody>
          <a:bodyPr>
            <a:normAutofit fontScale="92500" lnSpcReduction="20000"/>
          </a:bodyPr>
          <a:lstStyle/>
          <a:p>
            <a:r>
              <a:rPr lang="en-US" b="1" i="1" dirty="0" smtClean="0">
                <a:latin typeface="Times New Roman" pitchFamily="18" charset="0"/>
                <a:cs typeface="Times New Roman" pitchFamily="18" charset="0"/>
              </a:rPr>
              <a:t>8. Red </a:t>
            </a:r>
            <a:r>
              <a:rPr lang="en-US" b="1" i="1" dirty="0">
                <a:latin typeface="Times New Roman" pitchFamily="18" charset="0"/>
                <a:cs typeface="Times New Roman" pitchFamily="18" charset="0"/>
              </a:rPr>
              <a:t>herring</a:t>
            </a:r>
            <a:r>
              <a:rPr lang="en-US" dirty="0">
                <a:latin typeface="Times New Roman" pitchFamily="18" charset="0"/>
                <a:cs typeface="Times New Roman" pitchFamily="18" charset="0"/>
              </a:rPr>
              <a:t>: Arguer leads reader/listener off track.</a:t>
            </a:r>
          </a:p>
          <a:p>
            <a:r>
              <a:rPr lang="en-US" dirty="0" smtClean="0"/>
              <a:t>It will </a:t>
            </a:r>
            <a:r>
              <a:rPr lang="en-US" dirty="0"/>
              <a:t>be committed when an </a:t>
            </a:r>
            <a:r>
              <a:rPr lang="en-US" b="1" dirty="0"/>
              <a:t>arguer diverts the attention of the listeners or readers </a:t>
            </a:r>
            <a:r>
              <a:rPr lang="en-US" dirty="0"/>
              <a:t>by changing the original subject to some totally different issue </a:t>
            </a:r>
            <a:r>
              <a:rPr lang="en-US" b="1" dirty="0"/>
              <a:t>without notifying</a:t>
            </a:r>
            <a:r>
              <a:rPr lang="en-US" dirty="0"/>
              <a:t> the listeners’ or readers’. </a:t>
            </a:r>
            <a:endParaRPr lang="en-US" dirty="0" smtClean="0"/>
          </a:p>
          <a:p>
            <a:r>
              <a:rPr lang="en-US" dirty="0" smtClean="0"/>
              <a:t>In </a:t>
            </a:r>
            <a:r>
              <a:rPr lang="en-US" dirty="0"/>
              <a:t>other words, this fallacy is an attempt to divert the attention of audiences to a totally different issue. The fallacy is sometimes called </a:t>
            </a:r>
            <a:r>
              <a:rPr lang="en-US" b="1" dirty="0"/>
              <a:t>“Off the track”</a:t>
            </a:r>
            <a:r>
              <a:rPr lang="en-US" dirty="0"/>
              <a:t> fallacy since an arguer who commits this fallacy ignores the topic under discussion and shifts the attention of his audiences to another issue</a:t>
            </a:r>
            <a:r>
              <a:rPr lang="en-US" dirty="0" smtClean="0"/>
              <a:t>.</a:t>
            </a:r>
          </a:p>
          <a:p>
            <a:endParaRPr lang="en-US" dirty="0"/>
          </a:p>
          <a:p>
            <a:pPr marL="0" indent="0">
              <a:buNone/>
            </a:pPr>
            <a:r>
              <a:rPr lang="en-US" b="1" dirty="0"/>
              <a:t>   </a:t>
            </a:r>
            <a:endParaRPr lang="en-US" sz="3600" dirty="0">
              <a:latin typeface="Times New Roman" pitchFamily="18" charset="0"/>
              <a:cs typeface="Times New Roman" pitchFamily="18" charset="0"/>
            </a:endParaRPr>
          </a:p>
          <a:p>
            <a:endParaRPr lang="en-US" dirty="0"/>
          </a:p>
        </p:txBody>
      </p:sp>
    </p:spTree>
    <p:extLst>
      <p:ext uri="{BB962C8B-B14F-4D97-AF65-F5344CB8AC3E}">
        <p14:creationId xmlns:p14="http://schemas.microsoft.com/office/powerpoint/2010/main" val="54728088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867400"/>
          </a:xfrm>
        </p:spPr>
        <p:txBody>
          <a:bodyPr>
            <a:normAutofit fontScale="70000" lnSpcReduction="20000"/>
          </a:bodyPr>
          <a:lstStyle/>
          <a:p>
            <a:r>
              <a:rPr lang="en-US" b="1" i="1" dirty="0"/>
              <a:t>An idea under discussion will be changed in to a totally different issue and then the conclusion will be drawn based on this changed subject. </a:t>
            </a:r>
            <a:r>
              <a:rPr lang="en-US" dirty="0"/>
              <a:t>Accordingly there are </a:t>
            </a:r>
            <a:r>
              <a:rPr lang="en-US" b="1" dirty="0"/>
              <a:t>two techniques</a:t>
            </a:r>
            <a:r>
              <a:rPr lang="en-US" dirty="0"/>
              <a:t> used to identify red herring</a:t>
            </a:r>
            <a:r>
              <a:rPr lang="en-US" b="1" dirty="0"/>
              <a:t>:</a:t>
            </a:r>
            <a:endParaRPr lang="en-US" dirty="0"/>
          </a:p>
          <a:p>
            <a:pPr lvl="0"/>
            <a:r>
              <a:rPr lang="en-US" dirty="0" smtClean="0"/>
              <a:t>I. </a:t>
            </a:r>
            <a:r>
              <a:rPr lang="en-US" smtClean="0"/>
              <a:t>One </a:t>
            </a:r>
            <a:r>
              <a:rPr lang="en-US" dirty="0"/>
              <a:t>way of doing this is to </a:t>
            </a:r>
            <a:r>
              <a:rPr lang="en-US" b="1" dirty="0"/>
              <a:t>change the subject to one that is subtly related to the original subject</a:t>
            </a:r>
            <a:r>
              <a:rPr lang="en-US" dirty="0"/>
              <a:t>. </a:t>
            </a:r>
          </a:p>
          <a:p>
            <a:r>
              <a:rPr lang="en-US" dirty="0"/>
              <a:t>Example: </a:t>
            </a:r>
            <a:endParaRPr lang="en-US" dirty="0" smtClean="0"/>
          </a:p>
          <a:p>
            <a:r>
              <a:rPr lang="en-US" b="1" dirty="0"/>
              <a:t>A</a:t>
            </a:r>
            <a:r>
              <a:rPr lang="en-US" dirty="0" smtClean="0"/>
              <a:t>. </a:t>
            </a:r>
            <a:r>
              <a:rPr lang="en-US" sz="3400" i="1" dirty="0">
                <a:latin typeface="Times New Roman" pitchFamily="18" charset="0"/>
                <a:cs typeface="Times New Roman" pitchFamily="18" charset="0"/>
              </a:rPr>
              <a:t>Environmentalists are continually harping about the dangers of nuclear power. Unfortunately, electricity is dangerous no matter where it comes from. Every year hundreds of people are electrocuted by accident. Since most of these accidents are caused by carelessness, they could be avoided if people would just exercise greater caution</a:t>
            </a:r>
            <a:r>
              <a:rPr lang="en-US" sz="3400" i="1" dirty="0" smtClean="0">
                <a:latin typeface="Times New Roman" pitchFamily="18" charset="0"/>
                <a:cs typeface="Times New Roman" pitchFamily="18" charset="0"/>
              </a:rPr>
              <a:t>.</a:t>
            </a:r>
            <a:endParaRPr lang="en-US" sz="3400" dirty="0">
              <a:latin typeface="Times New Roman" pitchFamily="18" charset="0"/>
              <a:cs typeface="Times New Roman" pitchFamily="18" charset="0"/>
            </a:endParaRPr>
          </a:p>
          <a:p>
            <a:pPr lvl="0"/>
            <a:r>
              <a:rPr lang="en-US" sz="3400" b="1" i="1" dirty="0" smtClean="0">
                <a:latin typeface="Times New Roman" pitchFamily="18" charset="0"/>
                <a:cs typeface="Times New Roman" pitchFamily="18" charset="0"/>
              </a:rPr>
              <a:t>B</a:t>
            </a:r>
            <a:r>
              <a:rPr lang="en-US" sz="3400" i="1" dirty="0" smtClean="0">
                <a:latin typeface="Times New Roman" pitchFamily="18" charset="0"/>
                <a:cs typeface="Times New Roman" pitchFamily="18" charset="0"/>
              </a:rPr>
              <a:t>. There </a:t>
            </a:r>
            <a:r>
              <a:rPr lang="en-US" sz="3400" i="1" dirty="0">
                <a:latin typeface="Times New Roman" pitchFamily="18" charset="0"/>
                <a:cs typeface="Times New Roman" pitchFamily="18" charset="0"/>
              </a:rPr>
              <a:t>is a good deal of talk these days about the need to eliminate pesticides from our fruits and vegetables. But many of these foods are essential to our health. Carrots are an excellent source of vitamin A, broccoli is rich in iron, and oranges and grapefruits have lots of vitamin C.</a:t>
            </a:r>
            <a:endParaRPr lang="en-US" sz="3400" dirty="0">
              <a:latin typeface="Times New Roman" pitchFamily="18" charset="0"/>
              <a:cs typeface="Times New Roman" pitchFamily="18" charset="0"/>
            </a:endParaRPr>
          </a:p>
          <a:p>
            <a:endParaRPr lang="en-US" dirty="0"/>
          </a:p>
        </p:txBody>
      </p:sp>
    </p:spTree>
    <p:extLst>
      <p:ext uri="{BB962C8B-B14F-4D97-AF65-F5344CB8AC3E}">
        <p14:creationId xmlns:p14="http://schemas.microsoft.com/office/powerpoint/2010/main" val="27555070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867400"/>
          </a:xfrm>
        </p:spPr>
        <p:txBody>
          <a:bodyPr>
            <a:normAutofit fontScale="92500" lnSpcReduction="10000"/>
          </a:bodyPr>
          <a:lstStyle/>
          <a:p>
            <a:r>
              <a:rPr lang="en-US" dirty="0"/>
              <a:t>Fallacies are committed by writers or speakers </a:t>
            </a:r>
            <a:r>
              <a:rPr lang="en-US" b="1" i="1" dirty="0"/>
              <a:t>unintentionally or intentionally</a:t>
            </a:r>
            <a:r>
              <a:rPr lang="en-US" dirty="0"/>
              <a:t> so as to manipulate the weakness of audiences in fulfilling their motives by diverting or modifying the audiences’ attention or position </a:t>
            </a:r>
            <a:r>
              <a:rPr lang="en-US" b="1" i="1" dirty="0"/>
              <a:t>without </a:t>
            </a:r>
            <a:r>
              <a:rPr lang="en-US" dirty="0"/>
              <a:t>any reasonable ground. </a:t>
            </a:r>
            <a:endParaRPr lang="en-US" dirty="0" smtClean="0"/>
          </a:p>
          <a:p>
            <a:r>
              <a:rPr lang="en-US" dirty="0" smtClean="0"/>
              <a:t>And</a:t>
            </a:r>
            <a:r>
              <a:rPr lang="en-US" dirty="0"/>
              <a:t>, as it has been stated before, fallacies are logical mistakes in arguments, which are deceptive as they make arguments seem good arguments though they are </a:t>
            </a:r>
            <a:r>
              <a:rPr lang="en-US" b="1" i="1" dirty="0"/>
              <a:t>bad in logical terms</a:t>
            </a:r>
            <a:r>
              <a:rPr lang="en-US" dirty="0"/>
              <a:t>. </a:t>
            </a:r>
            <a:endParaRPr lang="en-US" dirty="0" smtClean="0"/>
          </a:p>
          <a:p>
            <a:r>
              <a:rPr lang="en-US" dirty="0" smtClean="0"/>
              <a:t>And</a:t>
            </a:r>
            <a:r>
              <a:rPr lang="en-US" dirty="0"/>
              <a:t>, they employ </a:t>
            </a:r>
            <a:r>
              <a:rPr lang="en-US" b="1" i="1" dirty="0"/>
              <a:t>emotive terminologies</a:t>
            </a:r>
            <a:r>
              <a:rPr lang="en-US" dirty="0"/>
              <a:t> instead of logical evidences so as to influence audiences in concealing logical mistakes in arguments.</a:t>
            </a:r>
          </a:p>
          <a:p>
            <a:endParaRPr lang="en-US" dirty="0"/>
          </a:p>
        </p:txBody>
      </p:sp>
    </p:spTree>
    <p:extLst>
      <p:ext uri="{BB962C8B-B14F-4D97-AF65-F5344CB8AC3E}">
        <p14:creationId xmlns:p14="http://schemas.microsoft.com/office/powerpoint/2010/main" val="318701829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6019800"/>
          </a:xfrm>
        </p:spPr>
        <p:txBody>
          <a:bodyPr>
            <a:normAutofit fontScale="85000" lnSpcReduction="20000"/>
          </a:bodyPr>
          <a:lstStyle/>
          <a:p>
            <a:r>
              <a:rPr lang="en-US" b="1" dirty="0"/>
              <a:t>II</a:t>
            </a:r>
            <a:r>
              <a:rPr lang="en-US" b="1" i="1" dirty="0"/>
              <a:t>.</a:t>
            </a:r>
            <a:r>
              <a:rPr lang="en-US" dirty="0"/>
              <a:t>A second way of using the red herring effectively is to </a:t>
            </a:r>
            <a:r>
              <a:rPr lang="en-US" b="1" dirty="0"/>
              <a:t>change the subject to some flashy, eye-catching topic that is virtually guaranteed to distract the listener’s attention</a:t>
            </a:r>
            <a:r>
              <a:rPr lang="en-US" dirty="0"/>
              <a:t>. </a:t>
            </a:r>
          </a:p>
          <a:p>
            <a:r>
              <a:rPr lang="en-US" dirty="0" smtClean="0"/>
              <a:t>Topics </a:t>
            </a:r>
            <a:r>
              <a:rPr lang="en-US" dirty="0"/>
              <a:t>of this sort include </a:t>
            </a:r>
            <a:r>
              <a:rPr lang="en-US" b="1" dirty="0"/>
              <a:t>sex, crime, scandal, immorality, death</a:t>
            </a:r>
            <a:r>
              <a:rPr lang="en-US" dirty="0"/>
              <a:t>, and any other topic that might serve as the subject of gossip. </a:t>
            </a:r>
            <a:endParaRPr lang="en-US" dirty="0" smtClean="0"/>
          </a:p>
          <a:p>
            <a:r>
              <a:rPr lang="en-US" dirty="0" smtClean="0"/>
              <a:t>Here </a:t>
            </a:r>
            <a:r>
              <a:rPr lang="en-US" dirty="0"/>
              <a:t>is an example of this technique:</a:t>
            </a:r>
          </a:p>
          <a:p>
            <a:pPr lvl="0"/>
            <a:r>
              <a:rPr lang="en-US" i="1" dirty="0"/>
              <a:t>Professor Conway complains of inadequate parking on our campus. But did you know that last year Conway carried on a torrid love affair with a member of the  English Department? The two used to meet every day for clandestine sex in the copier room. Apparently they didn’t realize how much you can see through that fogged glass window. Even the students got an eyeful. Enough said about Conway.</a:t>
            </a:r>
            <a:endParaRPr lang="en-US" dirty="0"/>
          </a:p>
          <a:p>
            <a:endParaRPr lang="en-US" dirty="0"/>
          </a:p>
        </p:txBody>
      </p:sp>
    </p:spTree>
    <p:extLst>
      <p:ext uri="{BB962C8B-B14F-4D97-AF65-F5344CB8AC3E}">
        <p14:creationId xmlns:p14="http://schemas.microsoft.com/office/powerpoint/2010/main" val="10222060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fontScale="90000"/>
          </a:bodyPr>
          <a:lstStyle/>
          <a:p>
            <a:r>
              <a:rPr lang="en-US" b="1" dirty="0" smtClean="0"/>
              <a:t/>
            </a:r>
            <a:br>
              <a:rPr lang="en-US" b="1" dirty="0" smtClean="0"/>
            </a:br>
            <a:r>
              <a:rPr lang="en-US" b="1" dirty="0" smtClean="0"/>
              <a:t>3</a:t>
            </a:r>
            <a:r>
              <a:rPr lang="en-US" b="1" dirty="0"/>
              <a:t>. 2 Fallacies of Weak Induction</a:t>
            </a:r>
            <a:r>
              <a:rPr lang="en-US" dirty="0"/>
              <a:t/>
            </a:r>
            <a:br>
              <a:rPr lang="en-US" dirty="0"/>
            </a:br>
            <a:endParaRPr lang="en-US" dirty="0"/>
          </a:p>
        </p:txBody>
      </p:sp>
      <p:sp>
        <p:nvSpPr>
          <p:cNvPr id="3" name="Content Placeholder 2"/>
          <p:cNvSpPr>
            <a:spLocks noGrp="1"/>
          </p:cNvSpPr>
          <p:nvPr>
            <p:ph idx="1"/>
          </p:nvPr>
        </p:nvSpPr>
        <p:spPr>
          <a:xfrm>
            <a:off x="457200" y="1371600"/>
            <a:ext cx="8229600" cy="5257800"/>
          </a:xfrm>
        </p:spPr>
        <p:txBody>
          <a:bodyPr>
            <a:normAutofit fontScale="77500" lnSpcReduction="20000"/>
          </a:bodyPr>
          <a:lstStyle/>
          <a:p>
            <a:r>
              <a:rPr lang="en-US" dirty="0" smtClean="0"/>
              <a:t>Those </a:t>
            </a:r>
            <a:r>
              <a:rPr lang="en-US" dirty="0"/>
              <a:t>fallacies </a:t>
            </a:r>
            <a:r>
              <a:rPr lang="en-US" dirty="0" smtClean="0"/>
              <a:t>occur </a:t>
            </a:r>
            <a:r>
              <a:rPr lang="en-US" dirty="0"/>
              <a:t>not because the premises are logically irrelevant to the conclusion; rather it is because the </a:t>
            </a:r>
            <a:r>
              <a:rPr lang="en-US" b="1" dirty="0"/>
              <a:t>connection between the premises and conclusion is not strong enough</a:t>
            </a:r>
            <a:r>
              <a:rPr lang="en-US" i="1" dirty="0"/>
              <a:t>.</a:t>
            </a:r>
            <a:r>
              <a:rPr lang="en-US" dirty="0"/>
              <a:t> </a:t>
            </a:r>
            <a:endParaRPr lang="en-US" dirty="0" smtClean="0"/>
          </a:p>
          <a:p>
            <a:r>
              <a:rPr lang="en-US" dirty="0" smtClean="0"/>
              <a:t>Those </a:t>
            </a:r>
            <a:r>
              <a:rPr lang="en-US" dirty="0"/>
              <a:t>fallacies under this category provide shared evidences to the conclusion. </a:t>
            </a:r>
            <a:endParaRPr lang="en-US" dirty="0" smtClean="0"/>
          </a:p>
          <a:p>
            <a:r>
              <a:rPr lang="en-US" dirty="0" smtClean="0"/>
              <a:t>The </a:t>
            </a:r>
            <a:r>
              <a:rPr lang="en-US" dirty="0"/>
              <a:t>evidences, however, are not good to make any reasonable person believe the conclusion. </a:t>
            </a:r>
          </a:p>
          <a:p>
            <a:r>
              <a:rPr lang="en-US" dirty="0" smtClean="0"/>
              <a:t>Fallacies </a:t>
            </a:r>
            <a:r>
              <a:rPr lang="en-US" dirty="0"/>
              <a:t>of weak induction employ emotional grounds to support the conclusion. </a:t>
            </a:r>
            <a:r>
              <a:rPr lang="en-US" dirty="0" smtClean="0"/>
              <a:t>At </a:t>
            </a:r>
            <a:r>
              <a:rPr lang="en-US" dirty="0"/>
              <a:t>any rate, fallacies of weak induction are commonly characterized by an argument with:</a:t>
            </a:r>
          </a:p>
          <a:p>
            <a:pPr lvl="1">
              <a:buFont typeface="Wingdings" pitchFamily="2" charset="2"/>
              <a:buChar char="Ø"/>
            </a:pPr>
            <a:r>
              <a:rPr lang="en-US" b="1" dirty="0"/>
              <a:t>premises are not sufficient to arrive at the conclusion, </a:t>
            </a:r>
            <a:endParaRPr lang="en-US" dirty="0"/>
          </a:p>
          <a:p>
            <a:pPr lvl="1">
              <a:buFont typeface="Wingdings" pitchFamily="2" charset="2"/>
              <a:buChar char="Ø"/>
            </a:pPr>
            <a:r>
              <a:rPr lang="en-US" b="1" dirty="0" smtClean="0"/>
              <a:t>Premises </a:t>
            </a:r>
            <a:r>
              <a:rPr lang="en-US" b="1" dirty="0"/>
              <a:t>probably support the conclusion and they are accompanied by emotional appeals. </a:t>
            </a:r>
            <a:endParaRPr lang="en-US" dirty="0"/>
          </a:p>
          <a:p>
            <a:endParaRPr lang="en-US" dirty="0"/>
          </a:p>
        </p:txBody>
      </p:sp>
    </p:spTree>
    <p:extLst>
      <p:ext uri="{BB962C8B-B14F-4D97-AF65-F5344CB8AC3E}">
        <p14:creationId xmlns:p14="http://schemas.microsoft.com/office/powerpoint/2010/main" val="52690183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6096000"/>
          </a:xfrm>
        </p:spPr>
        <p:txBody>
          <a:bodyPr>
            <a:normAutofit fontScale="62500" lnSpcReduction="20000"/>
          </a:bodyPr>
          <a:lstStyle/>
          <a:p>
            <a:r>
              <a:rPr lang="en-US" dirty="0" smtClean="0"/>
              <a:t>There </a:t>
            </a:r>
            <a:r>
              <a:rPr lang="en-US" dirty="0"/>
              <a:t>are at least six fallacies included in weak </a:t>
            </a:r>
            <a:r>
              <a:rPr lang="en-US" dirty="0" smtClean="0"/>
              <a:t>induction: </a:t>
            </a:r>
            <a:endParaRPr lang="en-US" dirty="0"/>
          </a:p>
          <a:p>
            <a:r>
              <a:rPr lang="en-US" b="1" dirty="0"/>
              <a:t>9. Appeal to unqualified authority (Argumentum </a:t>
            </a:r>
            <a:r>
              <a:rPr lang="en-US" b="1" dirty="0" smtClean="0"/>
              <a:t>ad </a:t>
            </a:r>
            <a:r>
              <a:rPr lang="en-US" b="1" dirty="0" err="1" smtClean="0"/>
              <a:t>Verecundiam</a:t>
            </a:r>
            <a:r>
              <a:rPr lang="en-US" b="1" dirty="0" smtClean="0"/>
              <a:t> </a:t>
            </a:r>
            <a:r>
              <a:rPr lang="en-US" b="1" dirty="0"/>
              <a:t>)</a:t>
            </a:r>
            <a:endParaRPr lang="en-US" dirty="0"/>
          </a:p>
          <a:p>
            <a:r>
              <a:rPr lang="en-US" sz="3400" dirty="0">
                <a:latin typeface="Times New Roman" pitchFamily="18" charset="0"/>
                <a:cs typeface="Times New Roman" pitchFamily="18" charset="0"/>
              </a:rPr>
              <a:t>It is customary that individuals need to get information, suggestion; comment, opinion and advice from others so as to achieve a certain conclusion. </a:t>
            </a:r>
            <a:endParaRPr lang="en-US" sz="3400" dirty="0" smtClean="0">
              <a:latin typeface="Times New Roman" pitchFamily="18" charset="0"/>
              <a:cs typeface="Times New Roman" pitchFamily="18" charset="0"/>
            </a:endParaRPr>
          </a:p>
          <a:p>
            <a:r>
              <a:rPr lang="en-US" sz="3400" dirty="0" smtClean="0">
                <a:latin typeface="Times New Roman" pitchFamily="18" charset="0"/>
                <a:cs typeface="Times New Roman" pitchFamily="18" charset="0"/>
              </a:rPr>
              <a:t>However</a:t>
            </a:r>
            <a:r>
              <a:rPr lang="en-US" sz="3400" dirty="0">
                <a:latin typeface="Times New Roman" pitchFamily="18" charset="0"/>
                <a:cs typeface="Times New Roman" pitchFamily="18" charset="0"/>
              </a:rPr>
              <a:t>, there are cases where those individuals who are entitled to deliver information might not be trustworthy because:</a:t>
            </a:r>
          </a:p>
          <a:p>
            <a:pPr lvl="1">
              <a:buFont typeface="Wingdings" pitchFamily="2" charset="2"/>
              <a:buChar char="Ø"/>
            </a:pPr>
            <a:r>
              <a:rPr lang="en-US" sz="3400" b="1" dirty="0">
                <a:latin typeface="Times New Roman" pitchFamily="18" charset="0"/>
                <a:cs typeface="Times New Roman" pitchFamily="18" charset="0"/>
              </a:rPr>
              <a:t>they lack the expertise in a certain profession, </a:t>
            </a:r>
            <a:endParaRPr lang="en-US" sz="3400" dirty="0">
              <a:latin typeface="Times New Roman" pitchFamily="18" charset="0"/>
              <a:cs typeface="Times New Roman" pitchFamily="18" charset="0"/>
            </a:endParaRPr>
          </a:p>
          <a:p>
            <a:pPr lvl="1">
              <a:buFont typeface="Wingdings" pitchFamily="2" charset="2"/>
              <a:buChar char="Ø"/>
            </a:pPr>
            <a:r>
              <a:rPr lang="en-US" sz="3400" b="1" dirty="0" smtClean="0">
                <a:latin typeface="Times New Roman" pitchFamily="18" charset="0"/>
                <a:cs typeface="Times New Roman" pitchFamily="18" charset="0"/>
              </a:rPr>
              <a:t>they </a:t>
            </a:r>
            <a:r>
              <a:rPr lang="en-US" sz="3400" b="1" dirty="0">
                <a:latin typeface="Times New Roman" pitchFamily="18" charset="0"/>
                <a:cs typeface="Times New Roman" pitchFamily="18" charset="0"/>
              </a:rPr>
              <a:t>might be biased or prejudiced, </a:t>
            </a:r>
            <a:r>
              <a:rPr lang="en-US" sz="3400" b="1" dirty="0" smtClean="0">
                <a:latin typeface="Times New Roman" pitchFamily="18" charset="0"/>
                <a:cs typeface="Times New Roman" pitchFamily="18" charset="0"/>
              </a:rPr>
              <a:t>and</a:t>
            </a:r>
            <a:endParaRPr lang="en-US" sz="3400" dirty="0">
              <a:latin typeface="Times New Roman" pitchFamily="18" charset="0"/>
              <a:cs typeface="Times New Roman" pitchFamily="18" charset="0"/>
            </a:endParaRPr>
          </a:p>
          <a:p>
            <a:pPr lvl="1">
              <a:buFont typeface="Wingdings" pitchFamily="2" charset="2"/>
              <a:buChar char="Ø"/>
            </a:pPr>
            <a:r>
              <a:rPr lang="en-US" sz="3400" b="1" dirty="0" smtClean="0">
                <a:latin typeface="Times New Roman" pitchFamily="18" charset="0"/>
                <a:cs typeface="Times New Roman" pitchFamily="18" charset="0"/>
              </a:rPr>
              <a:t>They </a:t>
            </a:r>
            <a:r>
              <a:rPr lang="en-US" sz="3400" b="1" dirty="0">
                <a:latin typeface="Times New Roman" pitchFamily="18" charset="0"/>
                <a:cs typeface="Times New Roman" pitchFamily="18" charset="0"/>
              </a:rPr>
              <a:t>might have the motive to lie or disseminate “misinformation</a:t>
            </a:r>
            <a:r>
              <a:rPr lang="en-US" sz="3400" dirty="0">
                <a:latin typeface="Times New Roman" pitchFamily="18" charset="0"/>
                <a:cs typeface="Times New Roman" pitchFamily="18" charset="0"/>
              </a:rPr>
              <a:t>”.  </a:t>
            </a:r>
            <a:endParaRPr lang="en-US" sz="3400" dirty="0" smtClean="0">
              <a:latin typeface="Times New Roman" pitchFamily="18" charset="0"/>
              <a:cs typeface="Times New Roman" pitchFamily="18" charset="0"/>
            </a:endParaRPr>
          </a:p>
          <a:p>
            <a:pPr lvl="1">
              <a:buFont typeface="Wingdings" pitchFamily="2" charset="2"/>
              <a:buChar char="Ø"/>
            </a:pPr>
            <a:r>
              <a:rPr lang="en-US" sz="3400" dirty="0" smtClean="0">
                <a:latin typeface="Times New Roman" pitchFamily="18" charset="0"/>
                <a:cs typeface="Times New Roman" pitchFamily="18" charset="0"/>
              </a:rPr>
              <a:t>Might </a:t>
            </a:r>
            <a:r>
              <a:rPr lang="en-US" sz="3400" dirty="0">
                <a:latin typeface="Times New Roman" pitchFamily="18" charset="0"/>
                <a:cs typeface="Times New Roman" pitchFamily="18" charset="0"/>
              </a:rPr>
              <a:t>lack the requisite ability to perceive or recall. </a:t>
            </a:r>
          </a:p>
          <a:p>
            <a:r>
              <a:rPr lang="en-US" sz="3400" dirty="0">
                <a:latin typeface="Times New Roman" pitchFamily="18" charset="0"/>
                <a:cs typeface="Times New Roman" pitchFamily="18" charset="0"/>
              </a:rPr>
              <a:t>Thus, the fallacy of unqualified authority is committed when we attempt to support our claim by:</a:t>
            </a:r>
          </a:p>
          <a:p>
            <a:pPr lvl="1">
              <a:buFont typeface="Wingdings" pitchFamily="2" charset="2"/>
              <a:buChar char="Ø"/>
            </a:pPr>
            <a:r>
              <a:rPr lang="en-US" sz="3400" dirty="0">
                <a:latin typeface="Times New Roman" pitchFamily="18" charset="0"/>
                <a:cs typeface="Times New Roman" pitchFamily="18" charset="0"/>
              </a:rPr>
              <a:t>Citing the statement of another person who is not an authority in the field of </a:t>
            </a:r>
            <a:r>
              <a:rPr lang="en-US" sz="3400" dirty="0" smtClean="0">
                <a:latin typeface="Times New Roman" pitchFamily="18" charset="0"/>
                <a:cs typeface="Times New Roman" pitchFamily="18" charset="0"/>
              </a:rPr>
              <a:t>specialization.</a:t>
            </a:r>
          </a:p>
          <a:p>
            <a:pPr lvl="1">
              <a:buFont typeface="Wingdings" pitchFamily="2" charset="2"/>
              <a:buChar char="Ø"/>
            </a:pPr>
            <a:r>
              <a:rPr lang="en-US" sz="3400" dirty="0" smtClean="0">
                <a:latin typeface="Times New Roman" pitchFamily="18" charset="0"/>
                <a:cs typeface="Times New Roman" pitchFamily="18" charset="0"/>
              </a:rPr>
              <a:t>Referring </a:t>
            </a:r>
            <a:r>
              <a:rPr lang="en-US" sz="3400" dirty="0">
                <a:latin typeface="Times New Roman" pitchFamily="18" charset="0"/>
                <a:cs typeface="Times New Roman" pitchFamily="18" charset="0"/>
              </a:rPr>
              <a:t>the judgment of an authority that is likely to be biased.    </a:t>
            </a:r>
            <a:endParaRPr lang="en-US" sz="3400" dirty="0" smtClean="0">
              <a:latin typeface="Times New Roman" pitchFamily="18" charset="0"/>
              <a:cs typeface="Times New Roman" pitchFamily="18" charset="0"/>
            </a:endParaRPr>
          </a:p>
          <a:p>
            <a:pPr lvl="1">
              <a:buFont typeface="Wingdings" pitchFamily="2" charset="2"/>
              <a:buChar char="Ø"/>
            </a:pPr>
            <a:r>
              <a:rPr lang="en-US" sz="3400" dirty="0" smtClean="0">
                <a:latin typeface="Times New Roman" pitchFamily="18" charset="0"/>
                <a:cs typeface="Times New Roman" pitchFamily="18" charset="0"/>
              </a:rPr>
              <a:t>Referring </a:t>
            </a:r>
            <a:r>
              <a:rPr lang="en-US" sz="3400" dirty="0">
                <a:latin typeface="Times New Roman" pitchFamily="18" charset="0"/>
                <a:cs typeface="Times New Roman" pitchFamily="18" charset="0"/>
              </a:rPr>
              <a:t>a person who has the habit of telling lies or disseminating wrong information</a:t>
            </a:r>
            <a:r>
              <a:rPr lang="en-US" sz="3400" dirty="0" smtClean="0">
                <a:latin typeface="Times New Roman" pitchFamily="18" charset="0"/>
                <a:cs typeface="Times New Roman" pitchFamily="18" charset="0"/>
              </a:rPr>
              <a:t>.</a:t>
            </a:r>
            <a:endParaRPr lang="en-US" sz="3400" dirty="0">
              <a:latin typeface="Times New Roman" pitchFamily="18" charset="0"/>
              <a:cs typeface="Times New Roman" pitchFamily="18" charset="0"/>
            </a:endParaRPr>
          </a:p>
        </p:txBody>
      </p:sp>
    </p:spTree>
    <p:extLst>
      <p:ext uri="{BB962C8B-B14F-4D97-AF65-F5344CB8AC3E}">
        <p14:creationId xmlns:p14="http://schemas.microsoft.com/office/powerpoint/2010/main" val="329799431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867400"/>
          </a:xfrm>
        </p:spPr>
        <p:txBody>
          <a:bodyPr>
            <a:normAutofit fontScale="92500" lnSpcReduction="10000"/>
          </a:bodyPr>
          <a:lstStyle/>
          <a:p>
            <a:r>
              <a:rPr lang="en-US" b="1" dirty="0"/>
              <a:t>Example: </a:t>
            </a:r>
            <a:endParaRPr lang="en-US" b="1" dirty="0" smtClean="0"/>
          </a:p>
          <a:p>
            <a:r>
              <a:rPr lang="en-US" b="1" dirty="0" smtClean="0"/>
              <a:t>A</a:t>
            </a:r>
            <a:r>
              <a:rPr lang="en-US" b="1" dirty="0"/>
              <a:t>. </a:t>
            </a:r>
            <a:r>
              <a:rPr lang="en-US" i="1" dirty="0"/>
              <a:t>Omer, who is a well-known astronomer, says that  AIDS epidemic is caused by a perverse alignment of the planets, and that there is nothing anyone can do about it. Therefore, we can only conclude that all of these efforts to find a cure for AIDS are wastage of time.</a:t>
            </a:r>
            <a:endParaRPr lang="en-US" dirty="0"/>
          </a:p>
          <a:p>
            <a:r>
              <a:rPr lang="en-US" b="1" i="1" dirty="0"/>
              <a:t>B</a:t>
            </a:r>
            <a:r>
              <a:rPr lang="en-US" i="1" dirty="0"/>
              <a:t>. Dr. Bradshaw, our family physician, has stated that the creation of </a:t>
            </a:r>
            <a:r>
              <a:rPr lang="en-US" i="1" dirty="0" err="1"/>
              <a:t>muonic</a:t>
            </a:r>
            <a:r>
              <a:rPr lang="en-US" i="1" dirty="0"/>
              <a:t> atoms of deuterium and tritium hold the key to producing a sustained nuclear fusion reaction at room temperature. In view of Dr. Bradshaw’s expertise as a physician, we must conclude that this is indeed true.</a:t>
            </a:r>
            <a:endParaRPr lang="en-US" dirty="0"/>
          </a:p>
          <a:p>
            <a:endParaRPr lang="en-US" dirty="0"/>
          </a:p>
        </p:txBody>
      </p:sp>
    </p:spTree>
    <p:extLst>
      <p:ext uri="{BB962C8B-B14F-4D97-AF65-F5344CB8AC3E}">
        <p14:creationId xmlns:p14="http://schemas.microsoft.com/office/powerpoint/2010/main" val="131255281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6019800"/>
          </a:xfrm>
        </p:spPr>
        <p:txBody>
          <a:bodyPr>
            <a:normAutofit fontScale="77500" lnSpcReduction="20000"/>
          </a:bodyPr>
          <a:lstStyle/>
          <a:p>
            <a:r>
              <a:rPr lang="en-US" b="1" dirty="0"/>
              <a:t>10. Appeal to Ignorance (Argumentum ad </a:t>
            </a:r>
            <a:r>
              <a:rPr lang="en-US" b="1" dirty="0" err="1"/>
              <a:t>Ignorantiam</a:t>
            </a:r>
            <a:r>
              <a:rPr lang="en-US" b="1" dirty="0"/>
              <a:t>) </a:t>
            </a:r>
            <a:endParaRPr lang="en-US" dirty="0"/>
          </a:p>
          <a:p>
            <a:r>
              <a:rPr lang="en-US" dirty="0"/>
              <a:t>This fallacy is committed when the lack to evidence or proof for something is used to support the conclusion. </a:t>
            </a:r>
            <a:endParaRPr lang="en-US" dirty="0" smtClean="0"/>
          </a:p>
          <a:p>
            <a:r>
              <a:rPr lang="en-US" dirty="0" smtClean="0"/>
              <a:t>In </a:t>
            </a:r>
            <a:r>
              <a:rPr lang="en-US" dirty="0"/>
              <a:t>other words, when the premises of an argument state that nothing has been proved in one way or another about something and the conclusion then makes a definite assertion about that thing. </a:t>
            </a:r>
            <a:endParaRPr lang="en-US" dirty="0" smtClean="0"/>
          </a:p>
          <a:p>
            <a:r>
              <a:rPr lang="en-US" dirty="0" smtClean="0"/>
              <a:t>Thus</a:t>
            </a:r>
            <a:r>
              <a:rPr lang="en-US" dirty="0"/>
              <a:t>, one’s ignorance, lack of evidence, knowledge or information about something definitely supports the conclusion in appeal to ignorance fallacy. </a:t>
            </a:r>
            <a:endParaRPr lang="en-US" dirty="0" smtClean="0"/>
          </a:p>
          <a:p>
            <a:r>
              <a:rPr lang="en-US" dirty="0" smtClean="0"/>
              <a:t>In </a:t>
            </a:r>
            <a:r>
              <a:rPr lang="en-US" dirty="0"/>
              <a:t>any case, </a:t>
            </a:r>
            <a:r>
              <a:rPr lang="en-US" i="1" dirty="0" err="1"/>
              <a:t>adignorantiam</a:t>
            </a:r>
            <a:r>
              <a:rPr lang="en-US" dirty="0"/>
              <a:t> fallacy will be committed when: </a:t>
            </a:r>
          </a:p>
          <a:p>
            <a:pPr lvl="1">
              <a:buFont typeface="Wingdings" pitchFamily="2" charset="2"/>
              <a:buChar char="Ø"/>
            </a:pPr>
            <a:r>
              <a:rPr lang="en-US" b="1" dirty="0"/>
              <a:t>Someone argues that something is the case (true) because no one has proved to be false. </a:t>
            </a:r>
            <a:endParaRPr lang="en-US" b="1" dirty="0" smtClean="0"/>
          </a:p>
          <a:p>
            <a:pPr lvl="1">
              <a:buFont typeface="Wingdings" pitchFamily="2" charset="2"/>
              <a:buChar char="Ø"/>
            </a:pPr>
            <a:r>
              <a:rPr lang="en-US" b="1" dirty="0" smtClean="0"/>
              <a:t>Someone </a:t>
            </a:r>
            <a:r>
              <a:rPr lang="en-US" b="1" dirty="0"/>
              <a:t>argues that something is not the case (false) because no one has proved it to be true. </a:t>
            </a:r>
            <a:endParaRPr lang="en-US" dirty="0"/>
          </a:p>
          <a:p>
            <a:r>
              <a:rPr lang="en-US" b="1" dirty="0"/>
              <a:t>Example:</a:t>
            </a:r>
            <a:r>
              <a:rPr lang="en-US" dirty="0"/>
              <a:t> Nobody has ever proved the existence of ghosts. Therefore, we have no alternative but to conclude that ghosts are mere figments of the imagination.</a:t>
            </a:r>
          </a:p>
          <a:p>
            <a:endParaRPr lang="en-US" dirty="0"/>
          </a:p>
        </p:txBody>
      </p:sp>
    </p:spTree>
    <p:extLst>
      <p:ext uri="{BB962C8B-B14F-4D97-AF65-F5344CB8AC3E}">
        <p14:creationId xmlns:p14="http://schemas.microsoft.com/office/powerpoint/2010/main" val="147673200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rmAutofit fontScale="92500" lnSpcReduction="20000"/>
          </a:bodyPr>
          <a:lstStyle/>
          <a:p>
            <a:r>
              <a:rPr lang="en-US" b="1" dirty="0"/>
              <a:t>However, there are exceptional cases where appeal to ignorance fallacy will not be committed. These are: </a:t>
            </a:r>
            <a:endParaRPr lang="en-US" dirty="0"/>
          </a:p>
          <a:p>
            <a:pPr lvl="0"/>
            <a:r>
              <a:rPr lang="en-US" dirty="0"/>
              <a:t>If qualified researchers or team of scientists investigate a certain phenomenon within their range of expertise and found nothing about it, it is at least an inductively strong argument though it is not a deductively valid one. </a:t>
            </a:r>
          </a:p>
          <a:p>
            <a:pPr lvl="0"/>
            <a:r>
              <a:rPr lang="en-US" dirty="0"/>
              <a:t>There are also cases where there is not always necessary that investigators have special qualifications. The kinds of qualifications needed depended on the situation that the mere ability to see and report is sometimes sufficient. </a:t>
            </a:r>
          </a:p>
          <a:p>
            <a:endParaRPr lang="en-US" dirty="0"/>
          </a:p>
        </p:txBody>
      </p:sp>
    </p:spTree>
    <p:extLst>
      <p:ext uri="{BB962C8B-B14F-4D97-AF65-F5344CB8AC3E}">
        <p14:creationId xmlns:p14="http://schemas.microsoft.com/office/powerpoint/2010/main" val="300856720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6019800"/>
          </a:xfrm>
        </p:spPr>
        <p:txBody>
          <a:bodyPr>
            <a:normAutofit fontScale="85000" lnSpcReduction="20000"/>
          </a:bodyPr>
          <a:lstStyle/>
          <a:p>
            <a:pPr lvl="0"/>
            <a:r>
              <a:rPr lang="en-US" dirty="0"/>
              <a:t>Another important exception with appeal to ignorance is on legal procedure. </a:t>
            </a:r>
            <a:endParaRPr lang="en-US" dirty="0" smtClean="0"/>
          </a:p>
          <a:p>
            <a:pPr lvl="0"/>
            <a:r>
              <a:rPr lang="en-US" dirty="0" smtClean="0"/>
              <a:t>Legal </a:t>
            </a:r>
            <a:r>
              <a:rPr lang="en-US" dirty="0"/>
              <a:t>procedures recognize that a defendant is innocent unless he/she is proved guilty. </a:t>
            </a:r>
            <a:endParaRPr lang="en-US" dirty="0" smtClean="0"/>
          </a:p>
          <a:p>
            <a:pPr lvl="0"/>
            <a:r>
              <a:rPr lang="en-US" dirty="0" smtClean="0"/>
              <a:t>Appeal </a:t>
            </a:r>
            <a:r>
              <a:rPr lang="en-US" dirty="0"/>
              <a:t>to ignorance fallacy is correct in legal procedure. </a:t>
            </a:r>
            <a:endParaRPr lang="en-US" dirty="0" smtClean="0"/>
          </a:p>
          <a:p>
            <a:pPr lvl="0"/>
            <a:r>
              <a:rPr lang="en-US" dirty="0" smtClean="0"/>
              <a:t>However</a:t>
            </a:r>
            <a:r>
              <a:rPr lang="en-US" dirty="0"/>
              <a:t>, when a judge pronounces a verdict of not guilty, he/she is not claiming that the defendant did not commit the act as charged. </a:t>
            </a:r>
            <a:endParaRPr lang="en-US" dirty="0" smtClean="0"/>
          </a:p>
          <a:p>
            <a:pPr lvl="0"/>
            <a:r>
              <a:rPr lang="en-US" dirty="0" smtClean="0"/>
              <a:t>It </a:t>
            </a:r>
            <a:r>
              <a:rPr lang="en-US" dirty="0"/>
              <a:t>is only claiming that the evidence is not weightily enough to prove such a charge.</a:t>
            </a:r>
          </a:p>
          <a:p>
            <a:r>
              <a:rPr lang="en-US" i="1" dirty="0"/>
              <a:t>Examples: </a:t>
            </a:r>
            <a:endParaRPr lang="en-US" dirty="0"/>
          </a:p>
          <a:p>
            <a:r>
              <a:rPr lang="en-US" b="1" i="1" dirty="0"/>
              <a:t>a</a:t>
            </a:r>
            <a:r>
              <a:rPr lang="en-US" i="1" dirty="0"/>
              <a:t>. People have been trying for centuries to provide conclusive evidence for the claims of astrology, and no one has ever succeeded. Therefore, we must conclude that astrology is a lot of nonsense.</a:t>
            </a:r>
            <a:endParaRPr lang="en-US" dirty="0"/>
          </a:p>
          <a:p>
            <a:endParaRPr lang="en-US" dirty="0"/>
          </a:p>
        </p:txBody>
      </p:sp>
    </p:spTree>
    <p:extLst>
      <p:ext uri="{BB962C8B-B14F-4D97-AF65-F5344CB8AC3E}">
        <p14:creationId xmlns:p14="http://schemas.microsoft.com/office/powerpoint/2010/main" val="334464129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6248400"/>
          </a:xfrm>
        </p:spPr>
        <p:txBody>
          <a:bodyPr>
            <a:normAutofit fontScale="77500" lnSpcReduction="20000"/>
          </a:bodyPr>
          <a:lstStyle/>
          <a:p>
            <a:r>
              <a:rPr lang="en-US" b="1" dirty="0"/>
              <a:t>11. Hasty Generalization (Converse Accident)</a:t>
            </a:r>
            <a:endParaRPr lang="en-US" dirty="0"/>
          </a:p>
          <a:p>
            <a:r>
              <a:rPr lang="en-US" dirty="0"/>
              <a:t>The fallacy of hasty generalization, which is the opposite of accident, is committed when an arguer tries to </a:t>
            </a:r>
            <a:r>
              <a:rPr lang="en-US" dirty="0" smtClean="0"/>
              <a:t>drawing </a:t>
            </a:r>
            <a:r>
              <a:rPr lang="en-US" dirty="0"/>
              <a:t>a conclusion or generalization based on unrepresentative or small evidence or </a:t>
            </a:r>
            <a:r>
              <a:rPr lang="en-US" dirty="0" smtClean="0"/>
              <a:t>information.</a:t>
            </a:r>
          </a:p>
          <a:p>
            <a:r>
              <a:rPr lang="en-US" dirty="0" smtClean="0"/>
              <a:t>The </a:t>
            </a:r>
            <a:r>
              <a:rPr lang="en-US" dirty="0"/>
              <a:t>fallacy occurs when there is a reasonable likelihood that the sample is not representative of the group. </a:t>
            </a:r>
          </a:p>
          <a:p>
            <a:r>
              <a:rPr lang="en-US" dirty="0" smtClean="0"/>
              <a:t>Such </a:t>
            </a:r>
            <a:r>
              <a:rPr lang="en-US" dirty="0"/>
              <a:t>likelihood may arise if the </a:t>
            </a:r>
            <a:r>
              <a:rPr lang="en-US" b="1" dirty="0"/>
              <a:t>sample is either too small or not randomly selected</a:t>
            </a:r>
            <a:r>
              <a:rPr lang="en-US" dirty="0"/>
              <a:t>. And, </a:t>
            </a:r>
            <a:endParaRPr lang="en-US" dirty="0" smtClean="0"/>
          </a:p>
          <a:p>
            <a:r>
              <a:rPr lang="en-US" dirty="0" smtClean="0"/>
              <a:t>The </a:t>
            </a:r>
            <a:r>
              <a:rPr lang="en-US" dirty="0"/>
              <a:t>fallacy is usually committed by individuals who develop a </a:t>
            </a:r>
            <a:r>
              <a:rPr lang="en-US" b="1" dirty="0"/>
              <a:t>negative attitude or prejudice</a:t>
            </a:r>
            <a:r>
              <a:rPr lang="en-US" dirty="0"/>
              <a:t> towards others’ belief, language, political position, ethnic origin, color and others.                        </a:t>
            </a:r>
          </a:p>
          <a:p>
            <a:r>
              <a:rPr lang="en-US" b="1" dirty="0"/>
              <a:t>Example: </a:t>
            </a:r>
            <a:r>
              <a:rPr lang="en-US" b="1" dirty="0" smtClean="0"/>
              <a:t> </a:t>
            </a:r>
          </a:p>
          <a:p>
            <a:r>
              <a:rPr lang="en-US" i="1" dirty="0" smtClean="0"/>
              <a:t>Six </a:t>
            </a:r>
            <a:r>
              <a:rPr lang="en-US" i="1" dirty="0"/>
              <a:t>Arab fundamentalists were convicted of bombing the World Trade Center in New York City. The message is clear: Arabs are nothing but a pack of religious fanatics prone to </a:t>
            </a:r>
            <a:r>
              <a:rPr lang="en-US" i="1" dirty="0" smtClean="0"/>
              <a:t>violence</a:t>
            </a:r>
            <a:endParaRPr lang="en-US" dirty="0"/>
          </a:p>
          <a:p>
            <a:endParaRPr lang="en-US" dirty="0"/>
          </a:p>
        </p:txBody>
      </p:sp>
    </p:spTree>
    <p:extLst>
      <p:ext uri="{BB962C8B-B14F-4D97-AF65-F5344CB8AC3E}">
        <p14:creationId xmlns:p14="http://schemas.microsoft.com/office/powerpoint/2010/main" val="100438318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943600"/>
          </a:xfrm>
        </p:spPr>
        <p:txBody>
          <a:bodyPr>
            <a:normAutofit fontScale="77500" lnSpcReduction="20000"/>
          </a:bodyPr>
          <a:lstStyle/>
          <a:p>
            <a:r>
              <a:rPr lang="en-US" b="1" dirty="0"/>
              <a:t>Exceptions </a:t>
            </a:r>
            <a:endParaRPr lang="en-US" dirty="0"/>
          </a:p>
          <a:p>
            <a:r>
              <a:rPr lang="en-US" dirty="0"/>
              <a:t>The mere fact that a sample may be small, however, does not necessarily mean that it is atypical/not representative. </a:t>
            </a:r>
            <a:endParaRPr lang="en-US" dirty="0" smtClean="0"/>
          </a:p>
          <a:p>
            <a:r>
              <a:rPr lang="en-US" dirty="0" smtClean="0"/>
              <a:t>On </a:t>
            </a:r>
            <a:r>
              <a:rPr lang="en-US" dirty="0"/>
              <a:t>the other hand, the mere fact that a sample may be large does not guarantee that it is typical/ representative. </a:t>
            </a:r>
            <a:endParaRPr lang="en-US" dirty="0" smtClean="0"/>
          </a:p>
          <a:p>
            <a:r>
              <a:rPr lang="en-US" b="1" dirty="0" smtClean="0"/>
              <a:t>In </a:t>
            </a:r>
            <a:r>
              <a:rPr lang="en-US" b="1" dirty="0"/>
              <a:t>the case of small samples, various factors may intervene that render such a sample typical of the larger group</a:t>
            </a:r>
            <a:r>
              <a:rPr lang="en-US" dirty="0"/>
              <a:t>. </a:t>
            </a:r>
          </a:p>
          <a:p>
            <a:r>
              <a:rPr lang="en-US" b="1" dirty="0"/>
              <a:t>Examples</a:t>
            </a:r>
            <a:r>
              <a:rPr lang="en-US" dirty="0"/>
              <a:t>: </a:t>
            </a:r>
            <a:endParaRPr lang="en-US" dirty="0" smtClean="0"/>
          </a:p>
          <a:p>
            <a:r>
              <a:rPr lang="en-US" i="1" dirty="0" smtClean="0"/>
              <a:t>Ten </a:t>
            </a:r>
            <a:r>
              <a:rPr lang="en-US" i="1" dirty="0"/>
              <a:t>milligrams of substance Z was fed to four mice, and within two minutes all four went into shock and died. Probably substance Z, in this amount, is fatal to the average mouse.</a:t>
            </a:r>
            <a:endParaRPr lang="en-US" dirty="0"/>
          </a:p>
          <a:p>
            <a:r>
              <a:rPr lang="en-US" i="1" dirty="0"/>
              <a:t>On three separate occasions I drank a bottle of </a:t>
            </a:r>
            <a:r>
              <a:rPr lang="en-US" i="1" dirty="0" err="1"/>
              <a:t>Dashen</a:t>
            </a:r>
            <a:r>
              <a:rPr lang="en-US" i="1" dirty="0"/>
              <a:t> beer and found it flat and bitter. Probably I would find every bottle of </a:t>
            </a:r>
            <a:r>
              <a:rPr lang="en-US" i="1" dirty="0" err="1"/>
              <a:t>Dashen</a:t>
            </a:r>
            <a:r>
              <a:rPr lang="en-US" i="1" dirty="0"/>
              <a:t> beer flat and bitter.</a:t>
            </a:r>
            <a:endParaRPr lang="en-US" dirty="0"/>
          </a:p>
          <a:p>
            <a:endParaRPr lang="en-US" dirty="0"/>
          </a:p>
        </p:txBody>
      </p:sp>
    </p:spTree>
    <p:extLst>
      <p:ext uri="{BB962C8B-B14F-4D97-AF65-F5344CB8AC3E}">
        <p14:creationId xmlns:p14="http://schemas.microsoft.com/office/powerpoint/2010/main" val="173905171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6019800"/>
          </a:xfrm>
        </p:spPr>
        <p:txBody>
          <a:bodyPr>
            <a:normAutofit fontScale="85000" lnSpcReduction="20000"/>
          </a:bodyPr>
          <a:lstStyle/>
          <a:p>
            <a:r>
              <a:rPr lang="en-US" b="1" dirty="0"/>
              <a:t>In the case of large samples, if the sample is not random, it may not be typical of the larger</a:t>
            </a:r>
            <a:r>
              <a:rPr lang="en-US" dirty="0"/>
              <a:t> group. </a:t>
            </a:r>
          </a:p>
          <a:p>
            <a:r>
              <a:rPr lang="en-US" b="1" dirty="0"/>
              <a:t>Example</a:t>
            </a:r>
            <a:r>
              <a:rPr lang="en-US" dirty="0"/>
              <a:t>: </a:t>
            </a:r>
            <a:r>
              <a:rPr lang="en-US" i="1" dirty="0"/>
              <a:t>One hundred thousand voters from Orange County, California, were surveyed on their choice for governor, and 68 percent said they intend to vote for the Republican candidate. Clearly, the Republican candidate will be elected</a:t>
            </a:r>
            <a:r>
              <a:rPr lang="en-US" i="1" dirty="0" smtClean="0"/>
              <a:t>.</a:t>
            </a:r>
            <a:r>
              <a:rPr lang="en-US" dirty="0"/>
              <a:t> </a:t>
            </a:r>
            <a:endParaRPr lang="en-US" dirty="0" smtClean="0"/>
          </a:p>
          <a:p>
            <a:r>
              <a:rPr lang="en-US" dirty="0" smtClean="0"/>
              <a:t>Hasty </a:t>
            </a:r>
            <a:r>
              <a:rPr lang="en-US" dirty="0"/>
              <a:t>generalization is otherwise called ‘‘converse accident’’ because it proceeds in a direction opposite to that of accident. </a:t>
            </a:r>
            <a:endParaRPr lang="en-US" dirty="0" smtClean="0"/>
          </a:p>
          <a:p>
            <a:r>
              <a:rPr lang="en-US" dirty="0" smtClean="0"/>
              <a:t>Whereas </a:t>
            </a:r>
            <a:r>
              <a:rPr lang="en-US" dirty="0"/>
              <a:t>accident proceeds from the general to the particular, converse accident moves from the particular to the general. </a:t>
            </a:r>
            <a:endParaRPr lang="en-US" dirty="0" smtClean="0"/>
          </a:p>
          <a:p>
            <a:r>
              <a:rPr lang="en-US" dirty="0" smtClean="0"/>
              <a:t>The </a:t>
            </a:r>
            <a:r>
              <a:rPr lang="en-US" dirty="0"/>
              <a:t>premises cite some characteristic affecting one or more atypical instances of a certain class, and the conclusion then applies that characteristic to all members of the class.</a:t>
            </a:r>
          </a:p>
          <a:p>
            <a:endParaRPr lang="en-US" dirty="0"/>
          </a:p>
          <a:p>
            <a:endParaRPr lang="en-US" dirty="0"/>
          </a:p>
        </p:txBody>
      </p:sp>
    </p:spTree>
    <p:extLst>
      <p:ext uri="{BB962C8B-B14F-4D97-AF65-F5344CB8AC3E}">
        <p14:creationId xmlns:p14="http://schemas.microsoft.com/office/powerpoint/2010/main" val="20721495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943600"/>
          </a:xfrm>
        </p:spPr>
        <p:txBody>
          <a:bodyPr>
            <a:normAutofit/>
          </a:bodyPr>
          <a:lstStyle/>
          <a:p>
            <a:pPr algn="just">
              <a:buFont typeface="Wingdings" pitchFamily="2" charset="2"/>
              <a:buChar char="§"/>
            </a:pPr>
            <a:r>
              <a:rPr lang="en-US" dirty="0">
                <a:latin typeface="Times New Roman" pitchFamily="18" charset="0"/>
                <a:cs typeface="Times New Roman" pitchFamily="18" charset="0"/>
              </a:rPr>
              <a:t>Fallacies are usually divided in to two groups: </a:t>
            </a:r>
            <a:r>
              <a:rPr lang="en-US" b="1" dirty="0">
                <a:latin typeface="Times New Roman" pitchFamily="18" charset="0"/>
                <a:cs typeface="Times New Roman" pitchFamily="18" charset="0"/>
              </a:rPr>
              <a:t>formal </a:t>
            </a:r>
            <a:r>
              <a:rPr lang="en-US" dirty="0">
                <a:latin typeface="Times New Roman" pitchFamily="18" charset="0"/>
                <a:cs typeface="Times New Roman" pitchFamily="18" charset="0"/>
              </a:rPr>
              <a:t>and</a:t>
            </a:r>
            <a:r>
              <a:rPr lang="en-US" b="1" dirty="0">
                <a:latin typeface="Times New Roman" pitchFamily="18" charset="0"/>
                <a:cs typeface="Times New Roman" pitchFamily="18" charset="0"/>
              </a:rPr>
              <a:t> informal</a:t>
            </a:r>
            <a:r>
              <a:rPr lang="en-US" dirty="0">
                <a:latin typeface="Times New Roman" pitchFamily="18" charset="0"/>
                <a:cs typeface="Times New Roman" pitchFamily="18" charset="0"/>
              </a:rPr>
              <a:t>. </a:t>
            </a:r>
            <a:endParaRPr lang="en-US" dirty="0" smtClean="0">
              <a:latin typeface="Times New Roman" pitchFamily="18" charset="0"/>
              <a:cs typeface="Times New Roman" pitchFamily="18" charset="0"/>
            </a:endParaRPr>
          </a:p>
          <a:p>
            <a:pPr algn="just">
              <a:buFont typeface="Wingdings" pitchFamily="2" charset="2"/>
              <a:buChar char="§"/>
            </a:pPr>
            <a:r>
              <a:rPr lang="en-US" dirty="0" smtClean="0">
                <a:latin typeface="Times New Roman" pitchFamily="18" charset="0"/>
                <a:cs typeface="Times New Roman" pitchFamily="18" charset="0"/>
              </a:rPr>
              <a:t>A </a:t>
            </a:r>
            <a:r>
              <a:rPr lang="en-US" b="1" dirty="0">
                <a:latin typeface="Times New Roman" pitchFamily="18" charset="0"/>
                <a:cs typeface="Times New Roman" pitchFamily="18" charset="0"/>
              </a:rPr>
              <a:t>formal fallacy </a:t>
            </a:r>
            <a:r>
              <a:rPr lang="en-US" dirty="0">
                <a:latin typeface="Times New Roman" pitchFamily="18" charset="0"/>
                <a:cs typeface="Times New Roman" pitchFamily="18" charset="0"/>
              </a:rPr>
              <a:t>is one that may be identified through mere inspection of the </a:t>
            </a:r>
            <a:r>
              <a:rPr lang="en-US" b="1" dirty="0">
                <a:latin typeface="Times New Roman" pitchFamily="18" charset="0"/>
                <a:cs typeface="Times New Roman" pitchFamily="18" charset="0"/>
              </a:rPr>
              <a:t>form</a:t>
            </a:r>
            <a:r>
              <a:rPr lang="en-US" dirty="0">
                <a:latin typeface="Times New Roman" pitchFamily="18" charset="0"/>
                <a:cs typeface="Times New Roman" pitchFamily="18" charset="0"/>
              </a:rPr>
              <a:t> or </a:t>
            </a:r>
            <a:r>
              <a:rPr lang="en-US" b="1" dirty="0">
                <a:latin typeface="Times New Roman" pitchFamily="18" charset="0"/>
                <a:cs typeface="Times New Roman" pitchFamily="18" charset="0"/>
              </a:rPr>
              <a:t>structure</a:t>
            </a:r>
            <a:r>
              <a:rPr lang="en-US" dirty="0">
                <a:latin typeface="Times New Roman" pitchFamily="18" charset="0"/>
                <a:cs typeface="Times New Roman" pitchFamily="18" charset="0"/>
              </a:rPr>
              <a:t> of an argument. </a:t>
            </a:r>
            <a:endParaRPr lang="en-US" dirty="0" smtClean="0">
              <a:latin typeface="Times New Roman" pitchFamily="18" charset="0"/>
              <a:cs typeface="Times New Roman" pitchFamily="18" charset="0"/>
            </a:endParaRPr>
          </a:p>
          <a:p>
            <a:pPr algn="just">
              <a:buFont typeface="Wingdings" pitchFamily="2" charset="2"/>
              <a:buChar char="§"/>
            </a:pPr>
            <a:r>
              <a:rPr lang="en-US" dirty="0" smtClean="0">
                <a:latin typeface="Times New Roman" pitchFamily="18" charset="0"/>
                <a:cs typeface="Times New Roman" pitchFamily="18" charset="0"/>
              </a:rPr>
              <a:t>Here </a:t>
            </a:r>
            <a:r>
              <a:rPr lang="en-US" dirty="0">
                <a:latin typeface="Times New Roman" pitchFamily="18" charset="0"/>
                <a:cs typeface="Times New Roman" pitchFamily="18" charset="0"/>
              </a:rPr>
              <a:t>is an example of a deductive argument that contains a formal fallacy: </a:t>
            </a:r>
          </a:p>
          <a:p>
            <a:pPr algn="just">
              <a:buNone/>
            </a:pPr>
            <a:r>
              <a:rPr lang="en-US" i="1" dirty="0" smtClean="0">
                <a:latin typeface="Times New Roman" pitchFamily="18" charset="0"/>
                <a:cs typeface="Times New Roman" pitchFamily="18" charset="0"/>
              </a:rPr>
              <a:t>         All </a:t>
            </a:r>
            <a:r>
              <a:rPr lang="en-US" i="1" dirty="0">
                <a:latin typeface="Times New Roman" pitchFamily="18" charset="0"/>
                <a:cs typeface="Times New Roman" pitchFamily="18" charset="0"/>
              </a:rPr>
              <a:t>tigers are animals</a:t>
            </a:r>
            <a:endParaRPr lang="en-US" dirty="0">
              <a:latin typeface="Times New Roman" pitchFamily="18" charset="0"/>
              <a:cs typeface="Times New Roman" pitchFamily="18" charset="0"/>
            </a:endParaRPr>
          </a:p>
          <a:p>
            <a:pPr algn="just">
              <a:buNone/>
            </a:pPr>
            <a:r>
              <a:rPr lang="en-US" i="1" dirty="0" smtClean="0">
                <a:latin typeface="Times New Roman" pitchFamily="18" charset="0"/>
                <a:cs typeface="Times New Roman" pitchFamily="18" charset="0"/>
              </a:rPr>
              <a:t>        All </a:t>
            </a:r>
            <a:r>
              <a:rPr lang="en-US" i="1" dirty="0">
                <a:latin typeface="Times New Roman" pitchFamily="18" charset="0"/>
                <a:cs typeface="Times New Roman" pitchFamily="18" charset="0"/>
              </a:rPr>
              <a:t>mammals are animals</a:t>
            </a:r>
            <a:endParaRPr lang="en-US" dirty="0">
              <a:latin typeface="Times New Roman" pitchFamily="18" charset="0"/>
              <a:cs typeface="Times New Roman" pitchFamily="18" charset="0"/>
            </a:endParaRPr>
          </a:p>
          <a:p>
            <a:pPr algn="just">
              <a:buNone/>
            </a:pPr>
            <a:r>
              <a:rPr lang="en-US" i="1" dirty="0" smtClean="0">
                <a:latin typeface="Times New Roman" pitchFamily="18" charset="0"/>
                <a:cs typeface="Times New Roman" pitchFamily="18" charset="0"/>
              </a:rPr>
              <a:t>        Therefore</a:t>
            </a:r>
            <a:r>
              <a:rPr lang="en-US" i="1" dirty="0">
                <a:latin typeface="Times New Roman" pitchFamily="18" charset="0"/>
                <a:cs typeface="Times New Roman" pitchFamily="18" charset="0"/>
              </a:rPr>
              <a:t>, all tigers are mammals.</a:t>
            </a:r>
            <a:r>
              <a:rPr lang="en-US" b="1" dirty="0">
                <a:latin typeface="Times New Roman" pitchFamily="18" charset="0"/>
                <a:cs typeface="Times New Roman" pitchFamily="18" charset="0"/>
              </a:rPr>
              <a:t> </a:t>
            </a:r>
            <a:endParaRPr lang="en-US" dirty="0">
              <a:latin typeface="Times New Roman" pitchFamily="18" charset="0"/>
              <a:cs typeface="Times New Roman" pitchFamily="18" charset="0"/>
            </a:endParaRPr>
          </a:p>
          <a:p>
            <a:pPr algn="just"/>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6172200"/>
          </a:xfrm>
        </p:spPr>
        <p:txBody>
          <a:bodyPr>
            <a:normAutofit fontScale="77500" lnSpcReduction="20000"/>
          </a:bodyPr>
          <a:lstStyle/>
          <a:p>
            <a:r>
              <a:rPr lang="en-US" b="1" dirty="0"/>
              <a:t>12. False Cause </a:t>
            </a:r>
            <a:endParaRPr lang="en-US" dirty="0"/>
          </a:p>
          <a:p>
            <a:r>
              <a:rPr lang="en-US" dirty="0"/>
              <a:t>False cause fallacy occurs whenever the link </a:t>
            </a:r>
            <a:r>
              <a:rPr lang="en-US" dirty="0" smtClean="0"/>
              <a:t>b/n </a:t>
            </a:r>
            <a:r>
              <a:rPr lang="en-US" dirty="0"/>
              <a:t>premises and conclusion depends on some imagined causal connection that properly does not exist, an attempt to suppose that ‘X’ causes ‘Y’ where as ‘X’ probably does not cause ‘Y’ at all. </a:t>
            </a:r>
            <a:endParaRPr lang="en-US" dirty="0" smtClean="0"/>
          </a:p>
          <a:p>
            <a:r>
              <a:rPr lang="en-US" dirty="0" smtClean="0"/>
              <a:t>In </a:t>
            </a:r>
            <a:r>
              <a:rPr lang="en-US" dirty="0"/>
              <a:t>other words, the fallacy is committed when someone infers causal explanations from premises, which cannot provide sufficient evidence to it. </a:t>
            </a:r>
            <a:endParaRPr lang="en-US" dirty="0" smtClean="0"/>
          </a:p>
          <a:p>
            <a:r>
              <a:rPr lang="en-US" dirty="0" smtClean="0"/>
              <a:t>The </a:t>
            </a:r>
            <a:r>
              <a:rPr lang="en-US" dirty="0"/>
              <a:t>fallacy can further be divided in to three types.</a:t>
            </a:r>
          </a:p>
          <a:p>
            <a:pPr lvl="0"/>
            <a:r>
              <a:rPr lang="en-US" b="1" dirty="0" smtClean="0"/>
              <a:t>A. Post </a:t>
            </a:r>
            <a:r>
              <a:rPr lang="en-US" b="1" dirty="0"/>
              <a:t>hoc ergo propter hoc </a:t>
            </a:r>
            <a:r>
              <a:rPr lang="en-US" b="1" dirty="0" smtClean="0"/>
              <a:t>fallacy:</a:t>
            </a:r>
            <a:r>
              <a:rPr lang="en-US" dirty="0" smtClean="0"/>
              <a:t> </a:t>
            </a:r>
            <a:r>
              <a:rPr lang="en-US" dirty="0"/>
              <a:t>may be translated as </a:t>
            </a:r>
            <a:r>
              <a:rPr lang="en-US" b="1" dirty="0"/>
              <a:t>“after this, therefore on account of this.”</a:t>
            </a:r>
            <a:r>
              <a:rPr lang="en-US" dirty="0"/>
              <a:t> </a:t>
            </a:r>
            <a:r>
              <a:rPr lang="en-US" dirty="0" smtClean="0"/>
              <a:t> </a:t>
            </a:r>
          </a:p>
          <a:p>
            <a:pPr lvl="0"/>
            <a:r>
              <a:rPr lang="en-US" dirty="0" smtClean="0"/>
              <a:t>The </a:t>
            </a:r>
            <a:r>
              <a:rPr lang="en-US" dirty="0"/>
              <a:t>fallacy is shortly named as </a:t>
            </a:r>
            <a:r>
              <a:rPr lang="en-US" b="1" dirty="0"/>
              <a:t>post hoc</a:t>
            </a:r>
            <a:r>
              <a:rPr lang="en-US" dirty="0"/>
              <a:t> fallacy and it is committed when we arrive at a certain conclusion by claiming that one thing is the cause of another thing because it proceeds in time. </a:t>
            </a:r>
            <a:endParaRPr lang="en-US" dirty="0" smtClean="0"/>
          </a:p>
          <a:p>
            <a:pPr lvl="0"/>
            <a:r>
              <a:rPr lang="en-US" dirty="0" smtClean="0"/>
              <a:t>A </a:t>
            </a:r>
            <a:r>
              <a:rPr lang="en-US" dirty="0"/>
              <a:t>particular event ‘X’ is caused by event ‘Y’ merely because ‘X’ follows ‘Y’ or ‘Y’ precedes ‘X’ </a:t>
            </a:r>
            <a:r>
              <a:rPr lang="en-US" dirty="0" smtClean="0"/>
              <a:t>chronologically</a:t>
            </a:r>
          </a:p>
          <a:p>
            <a:pPr lvl="0"/>
            <a:endParaRPr lang="en-US" dirty="0"/>
          </a:p>
        </p:txBody>
      </p:sp>
    </p:spTree>
    <p:extLst>
      <p:ext uri="{BB962C8B-B14F-4D97-AF65-F5344CB8AC3E}">
        <p14:creationId xmlns:p14="http://schemas.microsoft.com/office/powerpoint/2010/main" val="219533648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943600"/>
          </a:xfrm>
        </p:spPr>
        <p:txBody>
          <a:bodyPr>
            <a:normAutofit fontScale="92500"/>
          </a:bodyPr>
          <a:lstStyle/>
          <a:p>
            <a:r>
              <a:rPr lang="en-US" b="1" dirty="0"/>
              <a:t>Example: </a:t>
            </a:r>
            <a:endParaRPr lang="en-US" b="1" dirty="0" smtClean="0"/>
          </a:p>
          <a:p>
            <a:r>
              <a:rPr lang="en-US" i="1" dirty="0" smtClean="0"/>
              <a:t>Every </a:t>
            </a:r>
            <a:r>
              <a:rPr lang="en-US" i="1" dirty="0"/>
              <a:t>time I take a shower, the telephone rings. </a:t>
            </a:r>
            <a:r>
              <a:rPr lang="en-US" i="1" dirty="0" smtClean="0"/>
              <a:t>Therefore</a:t>
            </a:r>
            <a:r>
              <a:rPr lang="en-US" i="1" dirty="0"/>
              <a:t>, since I’m dying to talk to somebody right now, I should jump in the </a:t>
            </a:r>
            <a:r>
              <a:rPr lang="en-US" i="1" dirty="0" smtClean="0"/>
              <a:t>shower</a:t>
            </a:r>
          </a:p>
          <a:p>
            <a:r>
              <a:rPr lang="en-US" i="1" dirty="0"/>
              <a:t>During the past two months, every time that the cheerleaders have worn blue ribbons in their hair, the basketball team has been defeated. Therefore, to prevent defeats in the future, the cheerleaders should get rid of those blue ribbons. </a:t>
            </a:r>
            <a:endParaRPr lang="en-US" dirty="0"/>
          </a:p>
          <a:p>
            <a:r>
              <a:rPr lang="en-US" i="1" dirty="0"/>
              <a:t>‘‘A black cat crossed my path and later I tripped and sprained my ankle. It must be that black cats really are bad luck.’’)</a:t>
            </a:r>
            <a:endParaRPr lang="en-US" dirty="0"/>
          </a:p>
          <a:p>
            <a:endParaRPr lang="en-US" dirty="0"/>
          </a:p>
        </p:txBody>
      </p:sp>
    </p:spTree>
    <p:extLst>
      <p:ext uri="{BB962C8B-B14F-4D97-AF65-F5344CB8AC3E}">
        <p14:creationId xmlns:p14="http://schemas.microsoft.com/office/powerpoint/2010/main" val="159787613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943600"/>
          </a:xfrm>
        </p:spPr>
        <p:txBody>
          <a:bodyPr>
            <a:normAutofit fontScale="77500" lnSpcReduction="20000"/>
          </a:bodyPr>
          <a:lstStyle/>
          <a:p>
            <a:r>
              <a:rPr lang="en-US" b="1" dirty="0"/>
              <a:t>B. Non </a:t>
            </a:r>
            <a:r>
              <a:rPr lang="en-US" b="1" dirty="0" err="1"/>
              <a:t>Causa</a:t>
            </a:r>
            <a:r>
              <a:rPr lang="en-US" b="1" dirty="0"/>
              <a:t> pro </a:t>
            </a:r>
            <a:r>
              <a:rPr lang="en-US" b="1" dirty="0" err="1"/>
              <a:t>Causa</a:t>
            </a:r>
            <a:r>
              <a:rPr lang="en-US" b="1" dirty="0"/>
              <a:t> </a:t>
            </a:r>
            <a:r>
              <a:rPr lang="en-US" b="1" dirty="0" smtClean="0"/>
              <a:t>Fallacy: </a:t>
            </a:r>
            <a:r>
              <a:rPr lang="en-US" dirty="0" smtClean="0"/>
              <a:t>can </a:t>
            </a:r>
            <a:r>
              <a:rPr lang="en-US" dirty="0"/>
              <a:t>be translated as </a:t>
            </a:r>
            <a:r>
              <a:rPr lang="en-US" b="1" dirty="0"/>
              <a:t>‘not the cause for the cause’</a:t>
            </a:r>
            <a:r>
              <a:rPr lang="en-US" dirty="0"/>
              <a:t>. </a:t>
            </a:r>
            <a:endParaRPr lang="en-US" dirty="0" smtClean="0"/>
          </a:p>
          <a:p>
            <a:r>
              <a:rPr lang="en-US" dirty="0" smtClean="0"/>
              <a:t>The </a:t>
            </a:r>
            <a:r>
              <a:rPr lang="en-US" dirty="0"/>
              <a:t>fallacy is committed when someone argues that something is the cause of an effect when it is not in reality and confusion occurs between cause and effect. </a:t>
            </a:r>
          </a:p>
          <a:p>
            <a:r>
              <a:rPr lang="en-US" b="1" dirty="0"/>
              <a:t>Example: </a:t>
            </a:r>
            <a:endParaRPr lang="en-US" b="1" dirty="0" smtClean="0"/>
          </a:p>
          <a:p>
            <a:r>
              <a:rPr lang="en-US" b="1" dirty="0" smtClean="0"/>
              <a:t>a</a:t>
            </a:r>
            <a:r>
              <a:rPr lang="en-US" b="1" dirty="0"/>
              <a:t>. </a:t>
            </a:r>
            <a:r>
              <a:rPr lang="en-US" i="1" dirty="0"/>
              <a:t>There are more churches in Ethiopia today than ever before and more HIV victims ever before; so, to eliminate the epidemic we must abolish the church.</a:t>
            </a:r>
            <a:endParaRPr lang="en-US" dirty="0"/>
          </a:p>
          <a:p>
            <a:r>
              <a:rPr lang="en-US" b="1" i="1" dirty="0"/>
              <a:t>b</a:t>
            </a:r>
            <a:r>
              <a:rPr lang="en-US" i="1" dirty="0"/>
              <a:t>. Successful business executives are paid salaries in excess of $50,000. Therefore, the best way to ensure that Ferguson will become a successful executive is to raise his salary to at least $50,000.</a:t>
            </a:r>
            <a:endParaRPr lang="en-US" dirty="0"/>
          </a:p>
          <a:p>
            <a:r>
              <a:rPr lang="en-US" b="1" i="1" dirty="0"/>
              <a:t>c</a:t>
            </a:r>
            <a:r>
              <a:rPr lang="en-US" i="1" dirty="0"/>
              <a:t>. There are more laws on the books today than ever before, and more crimes are being committed than ever before. Therefore, to reduce crime we must eliminate the laws. </a:t>
            </a:r>
            <a:endParaRPr lang="en-US" dirty="0"/>
          </a:p>
          <a:p>
            <a:endParaRPr lang="en-US" dirty="0"/>
          </a:p>
        </p:txBody>
      </p:sp>
    </p:spTree>
    <p:extLst>
      <p:ext uri="{BB962C8B-B14F-4D97-AF65-F5344CB8AC3E}">
        <p14:creationId xmlns:p14="http://schemas.microsoft.com/office/powerpoint/2010/main" val="263993030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943600"/>
          </a:xfrm>
        </p:spPr>
        <p:txBody>
          <a:bodyPr>
            <a:normAutofit fontScale="85000" lnSpcReduction="20000"/>
          </a:bodyPr>
          <a:lstStyle/>
          <a:p>
            <a:r>
              <a:rPr lang="en-US" b="1" dirty="0"/>
              <a:t>C. Oversimplified Cause Fallacy </a:t>
            </a:r>
            <a:endParaRPr lang="en-US" dirty="0"/>
          </a:p>
          <a:p>
            <a:r>
              <a:rPr lang="en-US" dirty="0" smtClean="0"/>
              <a:t>Is committed </a:t>
            </a:r>
            <a:r>
              <a:rPr lang="en-US" dirty="0"/>
              <a:t>when relevant causal antecedents of an event are oversimplified by introducing factors insufficient to the account of the effect. </a:t>
            </a:r>
          </a:p>
          <a:p>
            <a:r>
              <a:rPr lang="en-US" dirty="0" smtClean="0"/>
              <a:t>It </a:t>
            </a:r>
            <a:r>
              <a:rPr lang="en-US" dirty="0"/>
              <a:t>will be committed when the roles of one or more of those factors are deliberately or intentionally overemphasized at the expense of others. i.e. </a:t>
            </a:r>
            <a:r>
              <a:rPr lang="en-US" b="1" dirty="0"/>
              <a:t>a multitude of causes is responsible for a certain effect but the arguer selects just one of these causes and represents it as if it were the sole cause</a:t>
            </a:r>
            <a:r>
              <a:rPr lang="en-US" dirty="0"/>
              <a:t>. </a:t>
            </a:r>
          </a:p>
          <a:p>
            <a:r>
              <a:rPr lang="en-US" b="1" dirty="0"/>
              <a:t>Example: </a:t>
            </a:r>
            <a:endParaRPr lang="en-US" b="1" dirty="0" smtClean="0"/>
          </a:p>
          <a:p>
            <a:r>
              <a:rPr lang="en-US" b="1" dirty="0" smtClean="0"/>
              <a:t>a</a:t>
            </a:r>
            <a:r>
              <a:rPr lang="en-US" i="1" dirty="0"/>
              <a:t>. Most students fail in logic because teachers do not come to class regularly</a:t>
            </a:r>
            <a:r>
              <a:rPr lang="en-US" dirty="0"/>
              <a:t>. </a:t>
            </a:r>
          </a:p>
          <a:p>
            <a:r>
              <a:rPr lang="en-US" dirty="0"/>
              <a:t> </a:t>
            </a:r>
            <a:r>
              <a:rPr lang="en-US" b="1" dirty="0" smtClean="0"/>
              <a:t>b. </a:t>
            </a:r>
            <a:r>
              <a:rPr lang="en-US" i="1" dirty="0" smtClean="0"/>
              <a:t>The </a:t>
            </a:r>
            <a:r>
              <a:rPr lang="en-US" i="1" dirty="0"/>
              <a:t>quality of education in our grade schools and high schools has been declining for years. Clearly, our teachers just aren’t doing their job these days.</a:t>
            </a:r>
            <a:endParaRPr lang="en-US" dirty="0"/>
          </a:p>
          <a:p>
            <a:pPr marL="0" indent="0">
              <a:buNone/>
            </a:pPr>
            <a:endParaRPr lang="en-US" dirty="0"/>
          </a:p>
          <a:p>
            <a:endParaRPr lang="en-US" dirty="0"/>
          </a:p>
        </p:txBody>
      </p:sp>
    </p:spTree>
    <p:extLst>
      <p:ext uri="{BB962C8B-B14F-4D97-AF65-F5344CB8AC3E}">
        <p14:creationId xmlns:p14="http://schemas.microsoft.com/office/powerpoint/2010/main" val="170132603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791200"/>
          </a:xfrm>
        </p:spPr>
        <p:txBody>
          <a:bodyPr>
            <a:normAutofit fontScale="85000" lnSpcReduction="10000"/>
          </a:bodyPr>
          <a:lstStyle/>
          <a:p>
            <a:r>
              <a:rPr lang="en-US" b="1" dirty="0"/>
              <a:t>13. Slippery Slope fallacy </a:t>
            </a:r>
            <a:endParaRPr lang="en-US" dirty="0"/>
          </a:p>
          <a:p>
            <a:r>
              <a:rPr lang="en-US" dirty="0"/>
              <a:t>Slippery slope fallacy is a </a:t>
            </a:r>
            <a:r>
              <a:rPr lang="en-US" i="1" dirty="0"/>
              <a:t>variety of   false cause fallacies</a:t>
            </a:r>
            <a:r>
              <a:rPr lang="en-US" dirty="0"/>
              <a:t>. </a:t>
            </a:r>
            <a:endParaRPr lang="en-US" dirty="0" smtClean="0"/>
          </a:p>
          <a:p>
            <a:r>
              <a:rPr lang="en-US" dirty="0" smtClean="0"/>
              <a:t>In </a:t>
            </a:r>
            <a:r>
              <a:rPr lang="en-US" dirty="0"/>
              <a:t>other words, when false cause fallacy (an argument that considers event ‘X’ is the cause of event ‘Y’ simply because ‘X’ happens before ‘Y’) takes place in a series of events or actions, slippery slope fallacy will occur. </a:t>
            </a:r>
            <a:endParaRPr lang="en-US" dirty="0" smtClean="0"/>
          </a:p>
          <a:p>
            <a:r>
              <a:rPr lang="en-US" dirty="0" smtClean="0"/>
              <a:t>This </a:t>
            </a:r>
            <a:r>
              <a:rPr lang="en-US" dirty="0"/>
              <a:t>is of the fact that because it is logically mistaken for someone to consider a particular action or event (usually the first one) in series of events causes for series of consequences. </a:t>
            </a:r>
            <a:endParaRPr lang="en-US" dirty="0" smtClean="0"/>
          </a:p>
          <a:p>
            <a:r>
              <a:rPr lang="en-US" dirty="0" smtClean="0"/>
              <a:t>In </a:t>
            </a:r>
            <a:r>
              <a:rPr lang="en-US" dirty="0"/>
              <a:t>other words, considering the first event, an action or cause responsible for all events or actions a in series of events or actions is not convincing.</a:t>
            </a:r>
          </a:p>
        </p:txBody>
      </p:sp>
    </p:spTree>
    <p:extLst>
      <p:ext uri="{BB962C8B-B14F-4D97-AF65-F5344CB8AC3E}">
        <p14:creationId xmlns:p14="http://schemas.microsoft.com/office/powerpoint/2010/main" val="190595450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62600"/>
          </a:xfrm>
        </p:spPr>
        <p:txBody>
          <a:bodyPr>
            <a:normAutofit fontScale="70000" lnSpcReduction="20000"/>
          </a:bodyPr>
          <a:lstStyle/>
          <a:p>
            <a:r>
              <a:rPr lang="en-US" b="1" dirty="0"/>
              <a:t>It occurs when the conclusion of an argument rests upon an alleged chain reaction and there is not sufficient reason to think that the chain reaction will actually take place.</a:t>
            </a:r>
            <a:endParaRPr lang="en-US" dirty="0"/>
          </a:p>
          <a:p>
            <a:r>
              <a:rPr lang="en-US" b="1" dirty="0"/>
              <a:t>Example: </a:t>
            </a:r>
          </a:p>
          <a:p>
            <a:r>
              <a:rPr lang="en-US" b="1" dirty="0" smtClean="0"/>
              <a:t>a</a:t>
            </a:r>
            <a:r>
              <a:rPr lang="en-US" b="1" dirty="0"/>
              <a:t>. </a:t>
            </a:r>
            <a:r>
              <a:rPr lang="en-US" i="1" dirty="0"/>
              <a:t>It is not a good idea to put your child in a day care center. Separation from parents causes isolation and alienation, and soon the child becomes incapable of relating to other children, and this inability to relate causes depression. As the child gets older, the depression leads to psychosis. The final result is either suicide or a life wasted in a mental institution</a:t>
            </a:r>
            <a:r>
              <a:rPr lang="en-US" dirty="0"/>
              <a:t>.</a:t>
            </a:r>
          </a:p>
          <a:p>
            <a:r>
              <a:rPr lang="en-US" b="1" i="1" dirty="0"/>
              <a:t>b</a:t>
            </a:r>
            <a:r>
              <a:rPr lang="en-US" i="1" dirty="0" smtClean="0"/>
              <a:t>. </a:t>
            </a:r>
            <a:r>
              <a:rPr lang="en-US" i="1" dirty="0"/>
              <a:t>Immediate steps should be taken to outlaw pornography once and for all. The continued manufacture and sale of pornographic material will almost certainly lead to an increase in sex-related crimes such as rape and incest. This in turn will gradually erode the moral fabric of society and result in an increase in crimes of all sorts. Eventually a complete disintegration of law and order will occur, leading in the end to the total collapse of civilization</a:t>
            </a:r>
            <a:endParaRPr lang="en-US" dirty="0"/>
          </a:p>
        </p:txBody>
      </p:sp>
    </p:spTree>
    <p:extLst>
      <p:ext uri="{BB962C8B-B14F-4D97-AF65-F5344CB8AC3E}">
        <p14:creationId xmlns:p14="http://schemas.microsoft.com/office/powerpoint/2010/main" val="118148685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6096000"/>
          </a:xfrm>
        </p:spPr>
        <p:txBody>
          <a:bodyPr>
            <a:normAutofit fontScale="85000" lnSpcReduction="10000"/>
          </a:bodyPr>
          <a:lstStyle/>
          <a:p>
            <a:r>
              <a:rPr lang="en-US" b="1" dirty="0"/>
              <a:t>14</a:t>
            </a:r>
            <a:r>
              <a:rPr lang="en-US" dirty="0"/>
              <a:t>. </a:t>
            </a:r>
            <a:r>
              <a:rPr lang="en-US" b="1" dirty="0"/>
              <a:t>Fallacy of Weak Analogy</a:t>
            </a:r>
            <a:endParaRPr lang="en-US" dirty="0"/>
          </a:p>
          <a:p>
            <a:r>
              <a:rPr lang="en-US" dirty="0"/>
              <a:t>Fallacy of weak analogy is committed basically when the analogy or similarity between two things or situations is not strong enough to support the conclusion to be drawn. </a:t>
            </a:r>
            <a:endParaRPr lang="en-US" dirty="0" smtClean="0"/>
          </a:p>
          <a:p>
            <a:r>
              <a:rPr lang="en-US" dirty="0" smtClean="0"/>
              <a:t>In </a:t>
            </a:r>
            <a:r>
              <a:rPr lang="en-US" dirty="0"/>
              <a:t>other words, weak analogy fallacy will be committed when the significant differences between two or more things compared are ignored or when two contrasted things are considered Alike only in unimportant ways. </a:t>
            </a:r>
            <a:endParaRPr lang="en-US" dirty="0" smtClean="0"/>
          </a:p>
          <a:p>
            <a:r>
              <a:rPr lang="en-US" dirty="0" smtClean="0"/>
              <a:t>i.e</a:t>
            </a:r>
            <a:r>
              <a:rPr lang="en-US" dirty="0"/>
              <a:t>. it is committed when the </a:t>
            </a:r>
            <a:r>
              <a:rPr lang="en-US" b="1" dirty="0"/>
              <a:t>analogy is not strong enough to support the conclusion that is drawn</a:t>
            </a:r>
            <a:r>
              <a:rPr lang="en-US" dirty="0"/>
              <a:t>.</a:t>
            </a:r>
          </a:p>
          <a:p>
            <a:r>
              <a:rPr lang="en-US" b="1" dirty="0"/>
              <a:t>Example: </a:t>
            </a:r>
            <a:r>
              <a:rPr lang="en-US" i="1" dirty="0"/>
              <a:t>No one would buy a pair of shoes without trying them on. Why should anyone be expected to get married without premarital sex?</a:t>
            </a:r>
            <a:endParaRPr lang="en-US" dirty="0"/>
          </a:p>
          <a:p>
            <a:endParaRPr lang="en-US" dirty="0"/>
          </a:p>
        </p:txBody>
      </p:sp>
    </p:spTree>
    <p:extLst>
      <p:ext uri="{BB962C8B-B14F-4D97-AF65-F5344CB8AC3E}">
        <p14:creationId xmlns:p14="http://schemas.microsoft.com/office/powerpoint/2010/main" val="160791447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867400"/>
          </a:xfrm>
        </p:spPr>
        <p:txBody>
          <a:bodyPr>
            <a:normAutofit fontScale="77500" lnSpcReduction="20000"/>
          </a:bodyPr>
          <a:lstStyle/>
          <a:p>
            <a:r>
              <a:rPr lang="en-US" i="1" dirty="0"/>
              <a:t>Harper’s new car is bright blue, has leather upholstery, and gets excellent gas mile age. Crowley’s new car is also bright blue and has leather upholstery. Therefore, it probably gets excellent gas mileage, too</a:t>
            </a:r>
            <a:r>
              <a:rPr lang="en-US" dirty="0"/>
              <a:t>.</a:t>
            </a:r>
            <a:endParaRPr lang="en-US" sz="2800" dirty="0"/>
          </a:p>
          <a:p>
            <a:r>
              <a:rPr lang="en-US" dirty="0"/>
              <a:t>Because the color of a car and the choice of upholstery have nothing to do with gasoline consumption, this argument is fallacious. </a:t>
            </a:r>
            <a:endParaRPr lang="en-US" sz="2800" dirty="0"/>
          </a:p>
          <a:p>
            <a:r>
              <a:rPr lang="en-US" dirty="0"/>
              <a:t>The basic structure of an argument from weak analogy is: </a:t>
            </a:r>
            <a:endParaRPr lang="en-US" sz="2800" dirty="0"/>
          </a:p>
          <a:p>
            <a:pPr lvl="1">
              <a:buFont typeface="Wingdings" pitchFamily="2" charset="2"/>
              <a:buChar char="Ø"/>
            </a:pPr>
            <a:r>
              <a:rPr lang="en-US" dirty="0" smtClean="0"/>
              <a:t>Entity </a:t>
            </a:r>
            <a:r>
              <a:rPr lang="en-US" dirty="0"/>
              <a:t>A has attributes a, b, c and </a:t>
            </a:r>
            <a:r>
              <a:rPr lang="en-US" dirty="0" smtClean="0"/>
              <a:t>z</a:t>
            </a:r>
            <a:endParaRPr lang="en-US" sz="1400" dirty="0"/>
          </a:p>
          <a:p>
            <a:pPr lvl="1">
              <a:buFont typeface="Wingdings" pitchFamily="2" charset="2"/>
              <a:buChar char="Ø"/>
            </a:pPr>
            <a:r>
              <a:rPr lang="en-US" dirty="0" smtClean="0"/>
              <a:t>Entity </a:t>
            </a:r>
            <a:r>
              <a:rPr lang="en-US" dirty="0"/>
              <a:t>B has attributes a, b, </a:t>
            </a:r>
            <a:r>
              <a:rPr lang="en-US" dirty="0" smtClean="0"/>
              <a:t>c</a:t>
            </a:r>
            <a:endParaRPr lang="en-US" sz="1800" dirty="0"/>
          </a:p>
          <a:p>
            <a:pPr lvl="1">
              <a:buFont typeface="Wingdings" pitchFamily="2" charset="2"/>
              <a:buChar char="Ø"/>
            </a:pPr>
            <a:r>
              <a:rPr lang="en-US" dirty="0" smtClean="0"/>
              <a:t>Therefore</a:t>
            </a:r>
            <a:r>
              <a:rPr lang="en-US" dirty="0"/>
              <a:t>, entity B probably has attribute z. </a:t>
            </a:r>
            <a:endParaRPr lang="en-US" sz="1800" dirty="0"/>
          </a:p>
          <a:p>
            <a:r>
              <a:rPr lang="en-US" dirty="0"/>
              <a:t>Evaluating an argument having this form requires a two-step procedure: </a:t>
            </a:r>
            <a:endParaRPr lang="en-US" dirty="0" smtClean="0"/>
          </a:p>
          <a:p>
            <a:pPr lvl="1">
              <a:buFont typeface="Wingdings" pitchFamily="2" charset="2"/>
              <a:buChar char="v"/>
            </a:pPr>
            <a:r>
              <a:rPr lang="en-US" dirty="0" smtClean="0"/>
              <a:t>(</a:t>
            </a:r>
            <a:r>
              <a:rPr lang="en-US" dirty="0"/>
              <a:t>1) Identify the attributes a, b, c, . . . that the two entities A and B share in common, </a:t>
            </a:r>
            <a:r>
              <a:rPr lang="en-US" dirty="0" smtClean="0"/>
              <a:t>and</a:t>
            </a:r>
          </a:p>
          <a:p>
            <a:pPr lvl="1">
              <a:buFont typeface="Wingdings" pitchFamily="2" charset="2"/>
              <a:buChar char="v"/>
            </a:pPr>
            <a:r>
              <a:rPr lang="en-US" dirty="0" smtClean="0"/>
              <a:t> </a:t>
            </a:r>
            <a:r>
              <a:rPr lang="en-US" dirty="0"/>
              <a:t>(2) determine how the attribute z, mentioned in the conclusion, relates to the attributes a, b, c, ...</a:t>
            </a:r>
          </a:p>
        </p:txBody>
      </p:sp>
    </p:spTree>
    <p:extLst>
      <p:ext uri="{BB962C8B-B14F-4D97-AF65-F5344CB8AC3E}">
        <p14:creationId xmlns:p14="http://schemas.microsoft.com/office/powerpoint/2010/main" val="405610665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fontScale="90000"/>
          </a:bodyPr>
          <a:lstStyle/>
          <a:p>
            <a:r>
              <a:rPr lang="en-US" b="1" dirty="0" smtClean="0"/>
              <a:t/>
            </a:r>
            <a:br>
              <a:rPr lang="en-US" b="1" dirty="0" smtClean="0"/>
            </a:br>
            <a:r>
              <a:rPr lang="en-US" b="1" dirty="0" smtClean="0"/>
              <a:t>3.3 </a:t>
            </a:r>
            <a:r>
              <a:rPr lang="en-US" b="1" dirty="0"/>
              <a:t>Fallacies of Presumption</a:t>
            </a:r>
            <a:r>
              <a:rPr lang="en-US" dirty="0"/>
              <a:t/>
            </a:r>
            <a:br>
              <a:rPr lang="en-US" dirty="0"/>
            </a:br>
            <a:endParaRPr lang="en-US" dirty="0"/>
          </a:p>
        </p:txBody>
      </p:sp>
      <p:sp>
        <p:nvSpPr>
          <p:cNvPr id="3" name="Content Placeholder 2"/>
          <p:cNvSpPr>
            <a:spLocks noGrp="1"/>
          </p:cNvSpPr>
          <p:nvPr>
            <p:ph idx="1"/>
          </p:nvPr>
        </p:nvSpPr>
        <p:spPr>
          <a:xfrm>
            <a:off x="457200" y="1295400"/>
            <a:ext cx="8229600" cy="5181600"/>
          </a:xfrm>
        </p:spPr>
        <p:txBody>
          <a:bodyPr>
            <a:normAutofit fontScale="77500" lnSpcReduction="20000"/>
          </a:bodyPr>
          <a:lstStyle/>
          <a:p>
            <a:r>
              <a:rPr lang="en-US" dirty="0" smtClean="0"/>
              <a:t>To </a:t>
            </a:r>
            <a:r>
              <a:rPr lang="en-US" dirty="0"/>
              <a:t>presume means to take something for granted or to assume a given idea as true or correct, which in fact needs further proof, explanation or evidence. </a:t>
            </a:r>
            <a:r>
              <a:rPr lang="en-US" dirty="0" smtClean="0"/>
              <a:t> </a:t>
            </a:r>
          </a:p>
          <a:p>
            <a:r>
              <a:rPr lang="en-US" dirty="0" smtClean="0"/>
              <a:t>The </a:t>
            </a:r>
            <a:r>
              <a:rPr lang="en-US" dirty="0"/>
              <a:t>fallacy of presumption will be committed when the </a:t>
            </a:r>
            <a:r>
              <a:rPr lang="en-US" b="1" dirty="0"/>
              <a:t>assumption given in the premise is not supported by proof, but the arguer maintains that it does not need proof and s/he invites his/her audiences to accept it as it is</a:t>
            </a:r>
            <a:r>
              <a:rPr lang="en-US" dirty="0"/>
              <a:t>. </a:t>
            </a:r>
            <a:endParaRPr lang="en-US" dirty="0" smtClean="0"/>
          </a:p>
          <a:p>
            <a:r>
              <a:rPr lang="en-US" dirty="0" smtClean="0"/>
              <a:t>Moreover</a:t>
            </a:r>
            <a:r>
              <a:rPr lang="en-US" dirty="0"/>
              <a:t>, the fallacy contains </a:t>
            </a:r>
            <a:r>
              <a:rPr lang="en-US" b="1" dirty="0"/>
              <a:t>tricky and confusing expressions</a:t>
            </a:r>
            <a:r>
              <a:rPr lang="en-US" dirty="0"/>
              <a:t> for the purpose of concealing the wrong assumptions stated in the </a:t>
            </a:r>
            <a:r>
              <a:rPr lang="en-US" dirty="0" smtClean="0"/>
              <a:t>premise.</a:t>
            </a:r>
          </a:p>
          <a:p>
            <a:r>
              <a:rPr lang="en-US" dirty="0" smtClean="0"/>
              <a:t>These </a:t>
            </a:r>
            <a:r>
              <a:rPr lang="en-US" dirty="0"/>
              <a:t>fallacies </a:t>
            </a:r>
            <a:r>
              <a:rPr lang="en-US" b="1" dirty="0"/>
              <a:t>arise not because the premises are irrelevant to the conclusion or provide insufficient reason for believing the conclusion but because the premises presume what they purport to prove</a:t>
            </a:r>
            <a:r>
              <a:rPr lang="en-US" dirty="0"/>
              <a:t>. </a:t>
            </a:r>
            <a:endParaRPr lang="en-US" dirty="0" smtClean="0"/>
          </a:p>
        </p:txBody>
      </p:sp>
    </p:spTree>
    <p:extLst>
      <p:ext uri="{BB962C8B-B14F-4D97-AF65-F5344CB8AC3E}">
        <p14:creationId xmlns:p14="http://schemas.microsoft.com/office/powerpoint/2010/main" val="231502005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867400"/>
          </a:xfrm>
        </p:spPr>
        <p:txBody>
          <a:bodyPr>
            <a:normAutofit fontScale="77500" lnSpcReduction="20000"/>
          </a:bodyPr>
          <a:lstStyle/>
          <a:p>
            <a:r>
              <a:rPr lang="en-US" dirty="0"/>
              <a:t>In any case, fallacies of presumption are usually characterized by: </a:t>
            </a:r>
          </a:p>
          <a:p>
            <a:pPr lvl="1">
              <a:buFont typeface="Wingdings" pitchFamily="2" charset="2"/>
              <a:buChar char="Ø"/>
            </a:pPr>
            <a:r>
              <a:rPr lang="en-US" b="1" dirty="0"/>
              <a:t>Drawing a conclusion from statements that are </a:t>
            </a:r>
            <a:r>
              <a:rPr lang="en-US" b="1" dirty="0" smtClean="0"/>
              <a:t>questionable.</a:t>
            </a:r>
            <a:endParaRPr lang="en-US" dirty="0" smtClean="0"/>
          </a:p>
          <a:p>
            <a:pPr lvl="1">
              <a:buFont typeface="Wingdings" pitchFamily="2" charset="2"/>
              <a:buChar char="Ø"/>
            </a:pPr>
            <a:r>
              <a:rPr lang="en-US" b="1" dirty="0" smtClean="0"/>
              <a:t>The </a:t>
            </a:r>
            <a:r>
              <a:rPr lang="en-US" b="1" dirty="0"/>
              <a:t>conclusion or consequence of an unjustifiable assumption and presumption with their details.</a:t>
            </a:r>
            <a:endParaRPr lang="en-US" dirty="0"/>
          </a:p>
          <a:p>
            <a:r>
              <a:rPr lang="en-US" b="1" dirty="0"/>
              <a:t>15. Begging the Question (</a:t>
            </a:r>
            <a:r>
              <a:rPr lang="en-US" b="1" dirty="0" err="1"/>
              <a:t>Petitio</a:t>
            </a:r>
            <a:r>
              <a:rPr lang="en-US" b="1" dirty="0"/>
              <a:t> </a:t>
            </a:r>
            <a:r>
              <a:rPr lang="en-US" b="1" dirty="0" err="1"/>
              <a:t>Principii</a:t>
            </a:r>
            <a:r>
              <a:rPr lang="en-US" b="1" dirty="0"/>
              <a:t>) </a:t>
            </a:r>
            <a:endParaRPr lang="en-US" dirty="0"/>
          </a:p>
          <a:p>
            <a:r>
              <a:rPr lang="en-US" dirty="0" smtClean="0"/>
              <a:t>It occurs </a:t>
            </a:r>
            <a:r>
              <a:rPr lang="en-US" dirty="0"/>
              <a:t>when someone uses some form of phraseology, which tends to conceal the questionably true character of a key premise. </a:t>
            </a:r>
            <a:r>
              <a:rPr lang="en-US" dirty="0" smtClean="0"/>
              <a:t> </a:t>
            </a:r>
          </a:p>
          <a:p>
            <a:r>
              <a:rPr lang="en-US" dirty="0" smtClean="0"/>
              <a:t>Begging </a:t>
            </a:r>
            <a:r>
              <a:rPr lang="en-US" dirty="0"/>
              <a:t>the question presumes that the premises provide adequate support for the conclusion when in fact they do not.</a:t>
            </a:r>
          </a:p>
          <a:p>
            <a:r>
              <a:rPr lang="en-US" dirty="0"/>
              <a:t>In any case, there are two requirements to be fulfilled for this fallacy to occur: </a:t>
            </a:r>
          </a:p>
          <a:p>
            <a:pPr lvl="1">
              <a:buFont typeface="Wingdings" pitchFamily="2" charset="2"/>
              <a:buChar char="Ø"/>
            </a:pPr>
            <a:r>
              <a:rPr lang="en-US" b="1" dirty="0"/>
              <a:t>The argument must be </a:t>
            </a:r>
            <a:r>
              <a:rPr lang="en-US" b="1" dirty="0" smtClean="0"/>
              <a:t>valid,</a:t>
            </a:r>
            <a:endParaRPr lang="en-US" dirty="0"/>
          </a:p>
          <a:p>
            <a:pPr lvl="1">
              <a:buFont typeface="Wingdings" pitchFamily="2" charset="2"/>
              <a:buChar char="Ø"/>
            </a:pPr>
            <a:r>
              <a:rPr lang="en-US" b="1" dirty="0" smtClean="0"/>
              <a:t>Some </a:t>
            </a:r>
            <a:r>
              <a:rPr lang="en-US" b="1" dirty="0"/>
              <a:t>form of phraseology must be used to conceal the questionably true character of a key premise.</a:t>
            </a:r>
            <a:endParaRPr lang="en-US" dirty="0"/>
          </a:p>
          <a:p>
            <a:endParaRPr lang="en-US" dirty="0"/>
          </a:p>
        </p:txBody>
      </p:sp>
    </p:spTree>
    <p:extLst>
      <p:ext uri="{BB962C8B-B14F-4D97-AF65-F5344CB8AC3E}">
        <p14:creationId xmlns:p14="http://schemas.microsoft.com/office/powerpoint/2010/main" val="17816043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791200"/>
          </a:xfrm>
        </p:spPr>
        <p:txBody>
          <a:bodyPr>
            <a:normAutofit fontScale="85000" lnSpcReduction="10000"/>
          </a:bodyPr>
          <a:lstStyle/>
          <a:p>
            <a:r>
              <a:rPr lang="en-US" dirty="0"/>
              <a:t>Formal fallacies, which are committed because of structural defects of arguments, involve an explicit use of an </a:t>
            </a:r>
            <a:r>
              <a:rPr lang="en-US" b="1" i="1" dirty="0"/>
              <a:t>invalid deductive argument forms</a:t>
            </a:r>
            <a:r>
              <a:rPr lang="en-US" i="1" dirty="0"/>
              <a:t>.</a:t>
            </a:r>
            <a:r>
              <a:rPr lang="en-US" dirty="0"/>
              <a:t> </a:t>
            </a:r>
            <a:endParaRPr lang="en-US" dirty="0" smtClean="0"/>
          </a:p>
          <a:p>
            <a:r>
              <a:rPr lang="en-US" dirty="0" smtClean="0"/>
              <a:t>And</a:t>
            </a:r>
            <a:r>
              <a:rPr lang="en-US" dirty="0"/>
              <a:t>, a deductive argument is invalid and fallacious formally usually because the premises </a:t>
            </a:r>
            <a:r>
              <a:rPr lang="en-US" b="1" dirty="0"/>
              <a:t>fail</a:t>
            </a:r>
            <a:r>
              <a:rPr lang="en-US" dirty="0"/>
              <a:t> to support the conclusion with </a:t>
            </a:r>
            <a:r>
              <a:rPr lang="en-US" b="1" dirty="0"/>
              <a:t>strict necessity</a:t>
            </a:r>
            <a:r>
              <a:rPr lang="en-US" dirty="0"/>
              <a:t> or when the premises of an argument are true and followed by a false conclusion. </a:t>
            </a:r>
            <a:endParaRPr lang="en-US" dirty="0" smtClean="0"/>
          </a:p>
          <a:p>
            <a:r>
              <a:rPr lang="en-US" dirty="0" smtClean="0"/>
              <a:t>In </a:t>
            </a:r>
            <a:r>
              <a:rPr lang="en-US" dirty="0"/>
              <a:t>other words, by identifying the form or structure of invalid deductive arguments, one can detect those formal fallacies. </a:t>
            </a:r>
            <a:endParaRPr lang="en-US" dirty="0" smtClean="0"/>
          </a:p>
          <a:p>
            <a:r>
              <a:rPr lang="en-US" dirty="0" smtClean="0"/>
              <a:t>And</a:t>
            </a:r>
            <a:r>
              <a:rPr lang="en-US" dirty="0"/>
              <a:t>, like informal fallacies, formal fallacies may </a:t>
            </a:r>
            <a:r>
              <a:rPr lang="en-US" b="1" i="1" dirty="0"/>
              <a:t>appear or resemble</a:t>
            </a:r>
            <a:r>
              <a:rPr lang="en-US" dirty="0"/>
              <a:t> correct though they are not in reality. </a:t>
            </a:r>
          </a:p>
          <a:p>
            <a:endParaRPr lang="en-US" dirty="0"/>
          </a:p>
        </p:txBody>
      </p:sp>
    </p:spTree>
    <p:extLst>
      <p:ext uri="{BB962C8B-B14F-4D97-AF65-F5344CB8AC3E}">
        <p14:creationId xmlns:p14="http://schemas.microsoft.com/office/powerpoint/2010/main" val="1073413347"/>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6096000"/>
          </a:xfrm>
        </p:spPr>
        <p:txBody>
          <a:bodyPr>
            <a:normAutofit fontScale="85000" lnSpcReduction="20000"/>
          </a:bodyPr>
          <a:lstStyle/>
          <a:p>
            <a:r>
              <a:rPr lang="en-US" dirty="0"/>
              <a:t>The fallacy of begging the question is committed whenever the arguer creates the illusion that inadequate premises provide adequate support for the conclusion by leaving out a key premise, by restating the conclusion as a premise, or by reasoning in a circle. </a:t>
            </a:r>
            <a:r>
              <a:rPr lang="en-US" dirty="0" smtClean="0"/>
              <a:t> </a:t>
            </a:r>
            <a:endParaRPr lang="en-US" dirty="0"/>
          </a:p>
          <a:p>
            <a:r>
              <a:rPr lang="en-US" b="1" dirty="0"/>
              <a:t>Examples: </a:t>
            </a:r>
            <a:endParaRPr lang="en-US" b="1" dirty="0" smtClean="0"/>
          </a:p>
          <a:p>
            <a:r>
              <a:rPr lang="en-US" i="1" dirty="0" smtClean="0"/>
              <a:t>Murder </a:t>
            </a:r>
            <a:r>
              <a:rPr lang="en-US" i="1" dirty="0"/>
              <a:t>is morally wrong. This being the case, it follows that abortion is morally wrong. </a:t>
            </a:r>
            <a:endParaRPr lang="en-US" dirty="0"/>
          </a:p>
          <a:p>
            <a:r>
              <a:rPr lang="en-US" i="1" dirty="0"/>
              <a:t>Of course humans and apes evolved from common ancestors. Just look how similar they are. </a:t>
            </a:r>
            <a:endParaRPr lang="en-US" dirty="0"/>
          </a:p>
          <a:p>
            <a:r>
              <a:rPr lang="en-US" i="1" dirty="0"/>
              <a:t>It’s obvious that the poor in this country should be given handouts from the government. After all, these people earn less than the average citizen. </a:t>
            </a:r>
            <a:endParaRPr lang="en-US" dirty="0"/>
          </a:p>
          <a:p>
            <a:r>
              <a:rPr lang="en-US" i="1" dirty="0"/>
              <a:t>Clearly, terminally ill patients have a right to doctor assisted suicide. After all, many of these people are unable to commit suicide by themselves.</a:t>
            </a:r>
            <a:endParaRPr lang="en-US" dirty="0"/>
          </a:p>
          <a:p>
            <a:endParaRPr lang="en-US" dirty="0"/>
          </a:p>
        </p:txBody>
      </p:sp>
    </p:spTree>
    <p:extLst>
      <p:ext uri="{BB962C8B-B14F-4D97-AF65-F5344CB8AC3E}">
        <p14:creationId xmlns:p14="http://schemas.microsoft.com/office/powerpoint/2010/main" val="81490286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6019800"/>
          </a:xfrm>
        </p:spPr>
        <p:txBody>
          <a:bodyPr>
            <a:normAutofit fontScale="85000" lnSpcReduction="20000"/>
          </a:bodyPr>
          <a:lstStyle/>
          <a:p>
            <a:r>
              <a:rPr lang="en-US" b="1" dirty="0"/>
              <a:t>16. Complex </a:t>
            </a:r>
            <a:r>
              <a:rPr lang="en-US" b="1" dirty="0" smtClean="0"/>
              <a:t>Question</a:t>
            </a:r>
            <a:endParaRPr lang="en-US" dirty="0"/>
          </a:p>
          <a:p>
            <a:r>
              <a:rPr lang="en-US" dirty="0" smtClean="0"/>
              <a:t>Is </a:t>
            </a:r>
            <a:r>
              <a:rPr lang="en-US" dirty="0"/>
              <a:t>committed when a single question that is really two (or more) questions is asked and a single answer is then applied to both questions. </a:t>
            </a:r>
            <a:endParaRPr lang="en-US" dirty="0" smtClean="0"/>
          </a:p>
          <a:p>
            <a:r>
              <a:rPr lang="en-US" dirty="0" smtClean="0"/>
              <a:t>Every </a:t>
            </a:r>
            <a:r>
              <a:rPr lang="en-US" dirty="0"/>
              <a:t>complex question presumes the existence of a certain condition. </a:t>
            </a:r>
            <a:endParaRPr lang="en-US" dirty="0" smtClean="0"/>
          </a:p>
          <a:p>
            <a:r>
              <a:rPr lang="en-US" dirty="0" smtClean="0"/>
              <a:t>When </a:t>
            </a:r>
            <a:r>
              <a:rPr lang="en-US" dirty="0"/>
              <a:t>the respondent’s answer is added to the complex question, an argument emerges that establishes the presumed condition. </a:t>
            </a:r>
            <a:endParaRPr lang="en-US" dirty="0" smtClean="0"/>
          </a:p>
          <a:p>
            <a:r>
              <a:rPr lang="en-US" dirty="0" smtClean="0"/>
              <a:t>This </a:t>
            </a:r>
            <a:r>
              <a:rPr lang="en-US" dirty="0"/>
              <a:t>argument is usually intended to trap the respondent into acknowledging something that he or she might otherwise not want to acknowledge. </a:t>
            </a:r>
            <a:endParaRPr lang="en-US" dirty="0" smtClean="0"/>
          </a:p>
          <a:p>
            <a:r>
              <a:rPr lang="en-US" dirty="0" smtClean="0"/>
              <a:t>Examples</a:t>
            </a:r>
            <a:r>
              <a:rPr lang="en-US" dirty="0"/>
              <a:t>:</a:t>
            </a:r>
          </a:p>
          <a:p>
            <a:r>
              <a:rPr lang="en-US" i="1" dirty="0"/>
              <a:t>Have you stopped cheating on exams?</a:t>
            </a:r>
            <a:endParaRPr lang="en-US" dirty="0"/>
          </a:p>
          <a:p>
            <a:r>
              <a:rPr lang="en-US" i="1" dirty="0"/>
              <a:t>Where did you hide the cookies you stole?</a:t>
            </a:r>
            <a:endParaRPr lang="en-US" dirty="0"/>
          </a:p>
          <a:p>
            <a:endParaRPr lang="en-US" dirty="0"/>
          </a:p>
        </p:txBody>
      </p:sp>
    </p:spTree>
    <p:extLst>
      <p:ext uri="{BB962C8B-B14F-4D97-AF65-F5344CB8AC3E}">
        <p14:creationId xmlns:p14="http://schemas.microsoft.com/office/powerpoint/2010/main" val="23582589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943600"/>
          </a:xfrm>
        </p:spPr>
        <p:txBody>
          <a:bodyPr>
            <a:normAutofit fontScale="70000" lnSpcReduction="20000"/>
          </a:bodyPr>
          <a:lstStyle/>
          <a:p>
            <a:r>
              <a:rPr lang="en-US" b="1" dirty="0"/>
              <a:t>17. False Dichotomy</a:t>
            </a:r>
            <a:endParaRPr lang="en-US" dirty="0"/>
          </a:p>
          <a:p>
            <a:r>
              <a:rPr lang="en-US" dirty="0"/>
              <a:t>The fallacy of false dichotomy </a:t>
            </a:r>
            <a:r>
              <a:rPr lang="en-US" dirty="0" smtClean="0"/>
              <a:t>(</a:t>
            </a:r>
            <a:r>
              <a:rPr lang="en-US" b="1" dirty="0" smtClean="0"/>
              <a:t>‘‘</a:t>
            </a:r>
            <a:r>
              <a:rPr lang="en-US" b="1" dirty="0"/>
              <a:t>false bifurcation’’ and the ‘‘either- or fallacy’’</a:t>
            </a:r>
            <a:r>
              <a:rPr lang="en-US" dirty="0"/>
              <a:t>) is committed when one premise of an argument is an </a:t>
            </a:r>
            <a:r>
              <a:rPr lang="en-US" b="1" dirty="0"/>
              <a:t>‘‘either... or...’’ (disjunctive</a:t>
            </a:r>
            <a:r>
              <a:rPr lang="en-US" dirty="0"/>
              <a:t>) statement that presents </a:t>
            </a:r>
            <a:r>
              <a:rPr lang="en-US" b="1" dirty="0"/>
              <a:t>two alternatives</a:t>
            </a:r>
            <a:r>
              <a:rPr lang="en-US" dirty="0"/>
              <a:t> as if they </a:t>
            </a:r>
            <a:r>
              <a:rPr lang="en-US" b="1" dirty="0"/>
              <a:t>were jointly exhaustive (as if no third alternative were possible)</a:t>
            </a:r>
            <a:r>
              <a:rPr lang="en-US" dirty="0"/>
              <a:t>. </a:t>
            </a:r>
            <a:endParaRPr lang="en-US" dirty="0" smtClean="0"/>
          </a:p>
          <a:p>
            <a:r>
              <a:rPr lang="en-US" dirty="0" smtClean="0"/>
              <a:t>One </a:t>
            </a:r>
            <a:r>
              <a:rPr lang="en-US" dirty="0"/>
              <a:t>of these alternatives is usually preferred by the arguer. When the arguer then proceeds to eliminate the undesirable alternative, the desirable one is left as the conclusion. </a:t>
            </a:r>
            <a:endParaRPr lang="en-US" dirty="0" smtClean="0"/>
          </a:p>
          <a:p>
            <a:r>
              <a:rPr lang="en-US" dirty="0" smtClean="0"/>
              <a:t>Such </a:t>
            </a:r>
            <a:r>
              <a:rPr lang="en-US" dirty="0"/>
              <a:t>an argument is </a:t>
            </a:r>
            <a:r>
              <a:rPr lang="en-US" b="1" dirty="0"/>
              <a:t>clearly valid</a:t>
            </a:r>
            <a:r>
              <a:rPr lang="en-US" dirty="0"/>
              <a:t>; but since the disjunctive premise is usually false, the argument is </a:t>
            </a:r>
            <a:r>
              <a:rPr lang="en-US" b="1" dirty="0"/>
              <a:t>almost always unsound</a:t>
            </a:r>
            <a:r>
              <a:rPr lang="en-US" dirty="0"/>
              <a:t>. Of course, not all unsound arguments are fallacious. </a:t>
            </a:r>
            <a:endParaRPr lang="en-US" dirty="0" smtClean="0"/>
          </a:p>
          <a:p>
            <a:r>
              <a:rPr lang="en-US" dirty="0" smtClean="0"/>
              <a:t>The </a:t>
            </a:r>
            <a:r>
              <a:rPr lang="en-US" dirty="0"/>
              <a:t>fallacious nature of false dichotomy lies in the attempt by the arguer to delude the reader or listener into thinking that the disjunctive premise presents jointly exhaustive alternatives and is therefore true by necessity. </a:t>
            </a:r>
            <a:endParaRPr lang="en-US" dirty="0" smtClean="0"/>
          </a:p>
          <a:p>
            <a:r>
              <a:rPr lang="en-US" dirty="0" smtClean="0"/>
              <a:t>The </a:t>
            </a:r>
            <a:r>
              <a:rPr lang="en-US" dirty="0"/>
              <a:t>fallacy is commonly committed by </a:t>
            </a:r>
            <a:r>
              <a:rPr lang="en-US" b="1" dirty="0"/>
              <a:t>children and adolescents</a:t>
            </a:r>
            <a:r>
              <a:rPr lang="en-US" dirty="0"/>
              <a:t> when arguing with their parents, by </a:t>
            </a:r>
            <a:r>
              <a:rPr lang="en-US" b="1" dirty="0"/>
              <a:t>advertisers</a:t>
            </a:r>
            <a:r>
              <a:rPr lang="en-US" dirty="0"/>
              <a:t>, and by </a:t>
            </a:r>
            <a:r>
              <a:rPr lang="en-US" b="1" dirty="0"/>
              <a:t>adults</a:t>
            </a:r>
            <a:r>
              <a:rPr lang="en-US" dirty="0"/>
              <a:t> generally</a:t>
            </a:r>
          </a:p>
        </p:txBody>
      </p:sp>
    </p:spTree>
    <p:extLst>
      <p:ext uri="{BB962C8B-B14F-4D97-AF65-F5344CB8AC3E}">
        <p14:creationId xmlns:p14="http://schemas.microsoft.com/office/powerpoint/2010/main" val="305589812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257800"/>
          </a:xfrm>
        </p:spPr>
        <p:txBody>
          <a:bodyPr>
            <a:normAutofit fontScale="85000" lnSpcReduction="10000"/>
          </a:bodyPr>
          <a:lstStyle/>
          <a:p>
            <a:r>
              <a:rPr lang="en-US" dirty="0"/>
              <a:t>Here are some examples:</a:t>
            </a:r>
          </a:p>
          <a:p>
            <a:r>
              <a:rPr lang="en-US" i="1" dirty="0"/>
              <a:t>Either you let me attend the </a:t>
            </a:r>
            <a:r>
              <a:rPr lang="en-US" i="1" dirty="0" err="1"/>
              <a:t>Tedy</a:t>
            </a:r>
            <a:r>
              <a:rPr lang="en-US" i="1" dirty="0"/>
              <a:t> </a:t>
            </a:r>
            <a:r>
              <a:rPr lang="en-US" i="1" dirty="0" err="1"/>
              <a:t>Affros</a:t>
            </a:r>
            <a:r>
              <a:rPr lang="en-US" i="1" dirty="0"/>
              <a:t> concert or I’ll be miserable for the rest of my life. I know you don’t want me to be miserable for the rest of my life, so it follows that you’ll let me attend the </a:t>
            </a:r>
            <a:r>
              <a:rPr lang="en-US" i="1" dirty="0" smtClean="0"/>
              <a:t>concert.</a:t>
            </a:r>
            <a:endParaRPr lang="en-US" dirty="0"/>
          </a:p>
          <a:p>
            <a:r>
              <a:rPr lang="en-US" i="1" dirty="0" smtClean="0"/>
              <a:t>Either </a:t>
            </a:r>
            <a:r>
              <a:rPr lang="en-US" i="1" dirty="0"/>
              <a:t>you use Ultra Guard deodorant or you risk the chance of perspiration odor. Surely you don’t want to risk the chance of perspiration odor. Therefore, you will want to use Ultra Guard </a:t>
            </a:r>
            <a:r>
              <a:rPr lang="en-US" i="1" dirty="0" smtClean="0"/>
              <a:t>deodorant.</a:t>
            </a:r>
            <a:endParaRPr lang="en-US" dirty="0"/>
          </a:p>
          <a:p>
            <a:r>
              <a:rPr lang="en-US" i="1" dirty="0" smtClean="0"/>
              <a:t>Either </a:t>
            </a:r>
            <a:r>
              <a:rPr lang="en-US" i="1" dirty="0"/>
              <a:t>you buy only Ethiopian-made products or you don’t deserve to be called a loyal Ethiopian. Yesterday you bought new Chinese jeans. It’s therefore clear that you don’t deserve to be called a loyal Ethiopian.</a:t>
            </a:r>
            <a:endParaRPr lang="en-US" dirty="0"/>
          </a:p>
          <a:p>
            <a:endParaRPr lang="en-US" dirty="0"/>
          </a:p>
        </p:txBody>
      </p:sp>
    </p:spTree>
    <p:extLst>
      <p:ext uri="{BB962C8B-B14F-4D97-AF65-F5344CB8AC3E}">
        <p14:creationId xmlns:p14="http://schemas.microsoft.com/office/powerpoint/2010/main" val="96130717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6172200"/>
          </a:xfrm>
        </p:spPr>
        <p:txBody>
          <a:bodyPr>
            <a:normAutofit fontScale="85000" lnSpcReduction="10000"/>
          </a:bodyPr>
          <a:lstStyle/>
          <a:p>
            <a:r>
              <a:rPr lang="en-US" b="1" dirty="0"/>
              <a:t>18. Suppressed Evidence</a:t>
            </a:r>
            <a:endParaRPr lang="en-US" dirty="0"/>
          </a:p>
          <a:p>
            <a:r>
              <a:rPr lang="en-US" dirty="0"/>
              <a:t>Chapter 1 explained that a cogent argument is an inductive argument with good reasoning and true premises. </a:t>
            </a:r>
            <a:endParaRPr lang="en-US" dirty="0" smtClean="0"/>
          </a:p>
          <a:p>
            <a:r>
              <a:rPr lang="en-US" dirty="0" smtClean="0"/>
              <a:t>The </a:t>
            </a:r>
            <a:r>
              <a:rPr lang="en-US" dirty="0"/>
              <a:t>requirement of true premises includes the proviso that the premises not ignore some important piece of evidence that outweighs the presented evidence and entails a very different conclusion. </a:t>
            </a:r>
            <a:endParaRPr lang="en-US" dirty="0" smtClean="0"/>
          </a:p>
          <a:p>
            <a:r>
              <a:rPr lang="en-US" dirty="0" smtClean="0"/>
              <a:t>If </a:t>
            </a:r>
            <a:r>
              <a:rPr lang="en-US" dirty="0"/>
              <a:t>an inductive argument does indeed ignore such evidence, then the argument commits the fallacy of suppressed evidence. Consider, for example, the following argument:</a:t>
            </a:r>
          </a:p>
          <a:p>
            <a:r>
              <a:rPr lang="en-US" i="1" dirty="0"/>
              <a:t>Most dogs are friendly and pose no threat to people who pet them. Therefore, It would be safe to pet the little dog that is approaching us now.</a:t>
            </a:r>
            <a:endParaRPr lang="en-US" dirty="0"/>
          </a:p>
          <a:p>
            <a:endParaRPr lang="en-US" dirty="0"/>
          </a:p>
        </p:txBody>
      </p:sp>
    </p:spTree>
    <p:extLst>
      <p:ext uri="{BB962C8B-B14F-4D97-AF65-F5344CB8AC3E}">
        <p14:creationId xmlns:p14="http://schemas.microsoft.com/office/powerpoint/2010/main" val="281717808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rmAutofit fontScale="92500" lnSpcReduction="20000"/>
          </a:bodyPr>
          <a:lstStyle/>
          <a:p>
            <a:r>
              <a:rPr lang="en-US" dirty="0" smtClean="0"/>
              <a:t>The </a:t>
            </a:r>
            <a:r>
              <a:rPr lang="en-US" dirty="0"/>
              <a:t>most common occurrence of the suppressed evidence fallacy:</a:t>
            </a:r>
          </a:p>
          <a:p>
            <a:r>
              <a:rPr lang="en-US" b="1" dirty="0"/>
              <a:t>I</a:t>
            </a:r>
            <a:r>
              <a:rPr lang="en-US" dirty="0"/>
              <a:t>. appears in inferences based on </a:t>
            </a:r>
            <a:r>
              <a:rPr lang="en-US" b="1" dirty="0"/>
              <a:t>advertisements/ads/</a:t>
            </a:r>
            <a:r>
              <a:rPr lang="en-US" dirty="0"/>
              <a:t>. Nearly every advertiser neglects to mention certain negative features of the product advertised. </a:t>
            </a:r>
            <a:endParaRPr lang="en-US" dirty="0" smtClean="0"/>
          </a:p>
          <a:p>
            <a:r>
              <a:rPr lang="en-US" dirty="0" smtClean="0"/>
              <a:t>As </a:t>
            </a:r>
            <a:r>
              <a:rPr lang="en-US" dirty="0"/>
              <a:t>a result, an observer who sees or hears an advertisement and then draws a conclusion from it may commit the fallacy of suppressed evidence. </a:t>
            </a:r>
          </a:p>
          <a:p>
            <a:r>
              <a:rPr lang="en-US" b="1" dirty="0"/>
              <a:t>Example</a:t>
            </a:r>
            <a:r>
              <a:rPr lang="en-US" dirty="0"/>
              <a:t>:  </a:t>
            </a:r>
            <a:r>
              <a:rPr lang="en-US" i="1" dirty="0"/>
              <a:t>The new RCA Digital Satellite System delivers sharp TV reception from an 18-inch dish antenna, and it costs only $199. Therefore, if we buy it, we can enjoy all the channels for a relatively small one-time investment.</a:t>
            </a:r>
            <a:endParaRPr lang="en-US" dirty="0"/>
          </a:p>
          <a:p>
            <a:endParaRPr lang="en-US" dirty="0"/>
          </a:p>
        </p:txBody>
      </p:sp>
    </p:spTree>
    <p:extLst>
      <p:ext uri="{BB962C8B-B14F-4D97-AF65-F5344CB8AC3E}">
        <p14:creationId xmlns:p14="http://schemas.microsoft.com/office/powerpoint/2010/main" val="266515443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943600"/>
          </a:xfrm>
        </p:spPr>
        <p:txBody>
          <a:bodyPr>
            <a:normAutofit fontScale="85000" lnSpcReduction="20000"/>
          </a:bodyPr>
          <a:lstStyle/>
          <a:p>
            <a:r>
              <a:rPr lang="en-US" b="1" dirty="0"/>
              <a:t>II</a:t>
            </a:r>
            <a:r>
              <a:rPr lang="en-US" dirty="0"/>
              <a:t>. Another way that an arguer can commit the suppressed evidence fallacy is by </a:t>
            </a:r>
            <a:r>
              <a:rPr lang="en-US" b="1" dirty="0"/>
              <a:t>ignoring important events that have occurred with the passage of time that render an inductive conclusion improbable</a:t>
            </a:r>
            <a:r>
              <a:rPr lang="en-US" dirty="0"/>
              <a:t>. </a:t>
            </a:r>
            <a:endParaRPr lang="en-US" dirty="0" smtClean="0"/>
          </a:p>
          <a:p>
            <a:r>
              <a:rPr lang="en-US" dirty="0" smtClean="0"/>
              <a:t>Here </a:t>
            </a:r>
            <a:r>
              <a:rPr lang="en-US" dirty="0"/>
              <a:t>is an </a:t>
            </a:r>
            <a:r>
              <a:rPr lang="en-US" b="1" dirty="0"/>
              <a:t>example</a:t>
            </a:r>
            <a:r>
              <a:rPr lang="en-US" dirty="0"/>
              <a:t>:</a:t>
            </a:r>
          </a:p>
          <a:p>
            <a:r>
              <a:rPr lang="en-US" i="1" dirty="0"/>
              <a:t>During the past fifty years, Poland has enjoyed a rather low standard of living. Therefore, Poland will probably have a low standard of living for the next fifty years.</a:t>
            </a:r>
            <a:endParaRPr lang="en-US" dirty="0"/>
          </a:p>
          <a:p>
            <a:r>
              <a:rPr lang="en-US" dirty="0"/>
              <a:t>This argument ignores the fact that Poland was part of the Soviet bloc during most of the past fifty years, and this fact accounts for its rather low standard of living. </a:t>
            </a:r>
            <a:endParaRPr lang="en-US" dirty="0" smtClean="0"/>
          </a:p>
          <a:p>
            <a:r>
              <a:rPr lang="en-US" dirty="0" smtClean="0"/>
              <a:t>However</a:t>
            </a:r>
            <a:r>
              <a:rPr lang="en-US" dirty="0"/>
              <a:t>, following the collapse of the Soviet Union, Poland became an independent nation, and its economy is expected to improve steadily during the next fifty years. </a:t>
            </a:r>
          </a:p>
          <a:p>
            <a:endParaRPr lang="en-US" dirty="0"/>
          </a:p>
        </p:txBody>
      </p:sp>
    </p:spTree>
    <p:extLst>
      <p:ext uri="{BB962C8B-B14F-4D97-AF65-F5344CB8AC3E}">
        <p14:creationId xmlns:p14="http://schemas.microsoft.com/office/powerpoint/2010/main" val="95676158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791200"/>
          </a:xfrm>
        </p:spPr>
        <p:txBody>
          <a:bodyPr>
            <a:normAutofit fontScale="92500" lnSpcReduction="20000"/>
          </a:bodyPr>
          <a:lstStyle/>
          <a:p>
            <a:r>
              <a:rPr lang="en-US" b="1" dirty="0"/>
              <a:t>III</a:t>
            </a:r>
            <a:r>
              <a:rPr lang="en-US" dirty="0"/>
              <a:t>. Yet another form of suppressed evidence is committed by arguers who </a:t>
            </a:r>
            <a:r>
              <a:rPr lang="en-US" b="1" dirty="0"/>
              <a:t>quote passages out of context from sources</a:t>
            </a:r>
            <a:r>
              <a:rPr lang="en-US" dirty="0"/>
              <a:t> such as the </a:t>
            </a:r>
            <a:r>
              <a:rPr lang="en-US" b="1" dirty="0"/>
              <a:t>Bible</a:t>
            </a:r>
            <a:r>
              <a:rPr lang="en-US" dirty="0"/>
              <a:t>, the </a:t>
            </a:r>
            <a:r>
              <a:rPr lang="en-US" b="1" dirty="0"/>
              <a:t>Constitution</a:t>
            </a:r>
            <a:r>
              <a:rPr lang="en-US" dirty="0"/>
              <a:t>, and the Bill of Rights to support a conclusion that the passage was not intended to support. </a:t>
            </a:r>
            <a:endParaRPr lang="en-US" dirty="0" smtClean="0"/>
          </a:p>
          <a:p>
            <a:r>
              <a:rPr lang="en-US" dirty="0" smtClean="0"/>
              <a:t>Consider</a:t>
            </a:r>
            <a:r>
              <a:rPr lang="en-US" dirty="0"/>
              <a:t>, for </a:t>
            </a:r>
            <a:r>
              <a:rPr lang="en-US" b="1" dirty="0"/>
              <a:t>example</a:t>
            </a:r>
            <a:r>
              <a:rPr lang="en-US" dirty="0"/>
              <a:t>, the following argument against gun control:</a:t>
            </a:r>
          </a:p>
          <a:p>
            <a:r>
              <a:rPr lang="en-US" i="1" dirty="0"/>
              <a:t>The Second Amendment to the Constitution states that the right of the people to keep and bear arms shall not be infringed. But a law controlling handguns would infringe the right to keep and bear arms. Therefore, a law controlling handguns would be unconstitutional.</a:t>
            </a:r>
            <a:endParaRPr lang="en-US" dirty="0"/>
          </a:p>
          <a:p>
            <a:endParaRPr lang="en-US" dirty="0"/>
          </a:p>
        </p:txBody>
      </p:sp>
    </p:spTree>
    <p:extLst>
      <p:ext uri="{BB962C8B-B14F-4D97-AF65-F5344CB8AC3E}">
        <p14:creationId xmlns:p14="http://schemas.microsoft.com/office/powerpoint/2010/main" val="3652554386"/>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rmAutofit lnSpcReduction="10000"/>
          </a:bodyPr>
          <a:lstStyle/>
          <a:p>
            <a:r>
              <a:rPr lang="en-US" dirty="0"/>
              <a:t>The suppressed evidence fallacy is </a:t>
            </a:r>
            <a:r>
              <a:rPr lang="en-US" b="1" dirty="0"/>
              <a:t>similar</a:t>
            </a:r>
            <a:r>
              <a:rPr lang="en-US" dirty="0"/>
              <a:t> to the form of </a:t>
            </a:r>
            <a:r>
              <a:rPr lang="en-US" b="1" dirty="0"/>
              <a:t>begging</a:t>
            </a:r>
            <a:r>
              <a:rPr lang="en-US" dirty="0"/>
              <a:t> the question in which the </a:t>
            </a:r>
            <a:r>
              <a:rPr lang="en-US" i="1" dirty="0"/>
              <a:t>arguer leaves a key premise out of the argument</a:t>
            </a:r>
            <a:r>
              <a:rPr lang="en-US" dirty="0"/>
              <a:t>. </a:t>
            </a:r>
            <a:endParaRPr lang="en-US" dirty="0" smtClean="0"/>
          </a:p>
          <a:p>
            <a:r>
              <a:rPr lang="en-US" dirty="0" smtClean="0"/>
              <a:t>The </a:t>
            </a:r>
            <a:r>
              <a:rPr lang="en-US" b="1" dirty="0"/>
              <a:t>difference</a:t>
            </a:r>
            <a:r>
              <a:rPr lang="en-US" dirty="0"/>
              <a:t> is that suppressed evidence leaves out a premise that requires</a:t>
            </a:r>
            <a:r>
              <a:rPr lang="en-US" b="1" dirty="0"/>
              <a:t> a different conclusion</a:t>
            </a:r>
            <a:r>
              <a:rPr lang="en-US" dirty="0"/>
              <a:t>, while that form of begging the question leaves out a premise that is needed to support the</a:t>
            </a:r>
            <a:r>
              <a:rPr lang="en-US" b="1" dirty="0"/>
              <a:t> stated conclusion</a:t>
            </a:r>
            <a:r>
              <a:rPr lang="en-US" dirty="0"/>
              <a:t>. </a:t>
            </a:r>
            <a:endParaRPr lang="en-US" dirty="0" smtClean="0"/>
          </a:p>
          <a:p>
            <a:r>
              <a:rPr lang="en-US" dirty="0" smtClean="0"/>
              <a:t>However</a:t>
            </a:r>
            <a:r>
              <a:rPr lang="en-US" dirty="0"/>
              <a:t>, because both fallacies proceed by leaving a premise out of the argument, there are cases where the two fallacies overlap.</a:t>
            </a:r>
          </a:p>
          <a:p>
            <a:endParaRPr lang="en-US" dirty="0"/>
          </a:p>
        </p:txBody>
      </p:sp>
    </p:spTree>
    <p:extLst>
      <p:ext uri="{BB962C8B-B14F-4D97-AF65-F5344CB8AC3E}">
        <p14:creationId xmlns:p14="http://schemas.microsoft.com/office/powerpoint/2010/main" val="60505659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Autofit/>
          </a:bodyPr>
          <a:lstStyle/>
          <a:p>
            <a:pPr lvl="1" algn="ctr" rtl="0">
              <a:spcBef>
                <a:spcPct val="0"/>
              </a:spcBef>
            </a:pPr>
            <a:r>
              <a:rPr lang="en-US" sz="3200" b="1" dirty="0" smtClean="0"/>
              <a:t>3.4. Fallacies of Ambiguity </a:t>
            </a:r>
            <a:r>
              <a:rPr lang="en-US" sz="3200" dirty="0" smtClean="0"/>
              <a:t/>
            </a:r>
            <a:br>
              <a:rPr lang="en-US" sz="3200" dirty="0" smtClean="0"/>
            </a:br>
            <a:endParaRPr lang="en-US" sz="3200" dirty="0"/>
          </a:p>
        </p:txBody>
      </p:sp>
      <p:sp>
        <p:nvSpPr>
          <p:cNvPr id="3" name="Content Placeholder 2"/>
          <p:cNvSpPr>
            <a:spLocks noGrp="1"/>
          </p:cNvSpPr>
          <p:nvPr>
            <p:ph idx="1"/>
          </p:nvPr>
        </p:nvSpPr>
        <p:spPr>
          <a:xfrm>
            <a:off x="457200" y="1219200"/>
            <a:ext cx="8229600" cy="4906963"/>
          </a:xfrm>
        </p:spPr>
        <p:txBody>
          <a:bodyPr>
            <a:normAutofit fontScale="92500" lnSpcReduction="20000"/>
          </a:bodyPr>
          <a:lstStyle/>
          <a:p>
            <a:r>
              <a:rPr lang="en-US" dirty="0" smtClean="0"/>
              <a:t>Two </a:t>
            </a:r>
            <a:r>
              <a:rPr lang="en-US" dirty="0"/>
              <a:t>fallacies arise from the occurrence of some form of ambiguity in either the premise or the conclusion (or both). </a:t>
            </a:r>
            <a:endParaRPr lang="en-US" dirty="0" smtClean="0"/>
          </a:p>
          <a:p>
            <a:r>
              <a:rPr lang="en-US" dirty="0" smtClean="0"/>
              <a:t>An </a:t>
            </a:r>
            <a:r>
              <a:rPr lang="en-US" dirty="0"/>
              <a:t>expression is ambiguous if it is susceptible to different interpretations in a given context. </a:t>
            </a:r>
            <a:endParaRPr lang="en-US" dirty="0" smtClean="0"/>
          </a:p>
          <a:p>
            <a:r>
              <a:rPr lang="en-US" dirty="0" smtClean="0"/>
              <a:t>When </a:t>
            </a:r>
            <a:r>
              <a:rPr lang="en-US" dirty="0"/>
              <a:t>the conclusion of an argument depends on a shift in meaning of an ambiguous word or phrase or on the wrong interpretation of an ambiguous statement, the argument commits a fallacy of ambiguity. </a:t>
            </a:r>
            <a:endParaRPr lang="en-US" dirty="0" smtClean="0"/>
          </a:p>
          <a:p>
            <a:r>
              <a:rPr lang="en-US" dirty="0" smtClean="0"/>
              <a:t>The </a:t>
            </a:r>
            <a:r>
              <a:rPr lang="en-US" dirty="0"/>
              <a:t>fallacies of ambiguity include </a:t>
            </a:r>
            <a:r>
              <a:rPr lang="en-US" b="1" dirty="0"/>
              <a:t>Equivocation and Amphiboly.</a:t>
            </a:r>
            <a:endParaRPr lang="en-US" sz="2800" b="1" dirty="0"/>
          </a:p>
          <a:p>
            <a:endParaRPr lang="en-US" dirty="0"/>
          </a:p>
        </p:txBody>
      </p:sp>
    </p:spTree>
    <p:extLst>
      <p:ext uri="{BB962C8B-B14F-4D97-AF65-F5344CB8AC3E}">
        <p14:creationId xmlns:p14="http://schemas.microsoft.com/office/powerpoint/2010/main" val="6412664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943600"/>
          </a:xfrm>
        </p:spPr>
        <p:txBody>
          <a:bodyPr>
            <a:normAutofit fontScale="85000" lnSpcReduction="10000"/>
          </a:bodyPr>
          <a:lstStyle/>
          <a:p>
            <a:r>
              <a:rPr lang="en-US" dirty="0"/>
              <a:t>Moreover, formal fallacies can further be classified in to two types: </a:t>
            </a:r>
            <a:r>
              <a:rPr lang="en-US" b="1" i="1" dirty="0"/>
              <a:t>fallacies of propositional argument </a:t>
            </a:r>
            <a:r>
              <a:rPr lang="en-US" dirty="0"/>
              <a:t>and </a:t>
            </a:r>
            <a:r>
              <a:rPr lang="en-US" b="1" i="1" dirty="0"/>
              <a:t>fallacies of syllogistic arguments</a:t>
            </a:r>
            <a:r>
              <a:rPr lang="en-US" dirty="0"/>
              <a:t>. </a:t>
            </a:r>
            <a:endParaRPr lang="en-US" dirty="0" smtClean="0"/>
          </a:p>
          <a:p>
            <a:r>
              <a:rPr lang="en-US" dirty="0" smtClean="0"/>
              <a:t>As </a:t>
            </a:r>
            <a:r>
              <a:rPr lang="en-US" dirty="0"/>
              <a:t>to those which are included in the first classification, one can find fallacies of </a:t>
            </a:r>
            <a:r>
              <a:rPr lang="en-US" b="1" i="1" dirty="0"/>
              <a:t>illicit conversion, illicit contraposition</a:t>
            </a:r>
            <a:r>
              <a:rPr lang="en-US" b="1" dirty="0"/>
              <a:t>, </a:t>
            </a:r>
            <a:r>
              <a:rPr lang="en-US" b="1" i="1" dirty="0"/>
              <a:t>illicit contrary, illicit sub-alteration </a:t>
            </a:r>
            <a:r>
              <a:rPr lang="en-US" dirty="0"/>
              <a:t>and </a:t>
            </a:r>
            <a:r>
              <a:rPr lang="en-US" b="1" i="1" dirty="0"/>
              <a:t>existential fallacy</a:t>
            </a:r>
            <a:r>
              <a:rPr lang="en-US" dirty="0"/>
              <a:t>. </a:t>
            </a:r>
            <a:endParaRPr lang="en-US" dirty="0" smtClean="0"/>
          </a:p>
          <a:p>
            <a:r>
              <a:rPr lang="en-US" dirty="0" smtClean="0"/>
              <a:t>And</a:t>
            </a:r>
            <a:r>
              <a:rPr lang="en-US" dirty="0"/>
              <a:t>, these categories will be discussed in the chapter, which covers categorical proposition (Chapter </a:t>
            </a:r>
            <a:r>
              <a:rPr lang="en-US" dirty="0" smtClean="0"/>
              <a:t>6). </a:t>
            </a:r>
          </a:p>
          <a:p>
            <a:r>
              <a:rPr lang="en-US" dirty="0" smtClean="0"/>
              <a:t>And</a:t>
            </a:r>
            <a:r>
              <a:rPr lang="en-US" dirty="0"/>
              <a:t>, those, which are included in the second classification, (fallacies of syllogistic arguments) are fallacies such as </a:t>
            </a:r>
            <a:r>
              <a:rPr lang="en-US" b="1" dirty="0"/>
              <a:t>fallacies of categorical syllogism, fallacies of disjunctive syllogism</a:t>
            </a:r>
            <a:r>
              <a:rPr lang="en-US" dirty="0"/>
              <a:t> and </a:t>
            </a:r>
            <a:r>
              <a:rPr lang="en-US" b="1" dirty="0"/>
              <a:t>fallacies of hypothetical syllogism</a:t>
            </a:r>
            <a:r>
              <a:rPr lang="en-US" dirty="0"/>
              <a:t>. </a:t>
            </a:r>
          </a:p>
          <a:p>
            <a:endParaRPr lang="en-US" dirty="0"/>
          </a:p>
        </p:txBody>
      </p:sp>
    </p:spTree>
    <p:extLst>
      <p:ext uri="{BB962C8B-B14F-4D97-AF65-F5344CB8AC3E}">
        <p14:creationId xmlns:p14="http://schemas.microsoft.com/office/powerpoint/2010/main" val="1862999330"/>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867400"/>
          </a:xfrm>
        </p:spPr>
        <p:txBody>
          <a:bodyPr>
            <a:normAutofit fontScale="70000" lnSpcReduction="20000"/>
          </a:bodyPr>
          <a:lstStyle/>
          <a:p>
            <a:r>
              <a:rPr lang="en-US" b="1" dirty="0"/>
              <a:t>19. Equivocation</a:t>
            </a:r>
            <a:endParaRPr lang="en-US" dirty="0"/>
          </a:p>
          <a:p>
            <a:r>
              <a:rPr lang="en-US" sz="3400" dirty="0">
                <a:latin typeface="Times New Roman" pitchFamily="18" charset="0"/>
                <a:cs typeface="Times New Roman" pitchFamily="18" charset="0"/>
              </a:rPr>
              <a:t>The fallacy of equivocation occurs when the conclusion of an argument depends on the fact that a word or phrase is used, either explicitly or implicitly, in two different senses in the argument. </a:t>
            </a:r>
            <a:endParaRPr lang="en-US" sz="3400" dirty="0" smtClean="0">
              <a:latin typeface="Times New Roman" pitchFamily="18" charset="0"/>
              <a:cs typeface="Times New Roman" pitchFamily="18" charset="0"/>
            </a:endParaRPr>
          </a:p>
          <a:p>
            <a:r>
              <a:rPr lang="en-US" sz="3400" dirty="0" smtClean="0">
                <a:latin typeface="Times New Roman" pitchFamily="18" charset="0"/>
                <a:cs typeface="Times New Roman" pitchFamily="18" charset="0"/>
              </a:rPr>
              <a:t>Such </a:t>
            </a:r>
            <a:r>
              <a:rPr lang="en-US" sz="3400" dirty="0">
                <a:latin typeface="Times New Roman" pitchFamily="18" charset="0"/>
                <a:cs typeface="Times New Roman" pitchFamily="18" charset="0"/>
              </a:rPr>
              <a:t>arguments are either invalid or have a false premise, and in either case they are unsound. </a:t>
            </a:r>
            <a:endParaRPr lang="en-US" sz="3400" dirty="0" smtClean="0">
              <a:latin typeface="Times New Roman" pitchFamily="18" charset="0"/>
              <a:cs typeface="Times New Roman" pitchFamily="18" charset="0"/>
            </a:endParaRPr>
          </a:p>
          <a:p>
            <a:r>
              <a:rPr lang="en-US" sz="3400" dirty="0" smtClean="0">
                <a:latin typeface="Times New Roman" pitchFamily="18" charset="0"/>
                <a:cs typeface="Times New Roman" pitchFamily="18" charset="0"/>
              </a:rPr>
              <a:t>Examples</a:t>
            </a:r>
            <a:r>
              <a:rPr lang="en-US" sz="3400" dirty="0">
                <a:latin typeface="Times New Roman" pitchFamily="18" charset="0"/>
                <a:cs typeface="Times New Roman" pitchFamily="18" charset="0"/>
              </a:rPr>
              <a:t>:</a:t>
            </a:r>
          </a:p>
          <a:p>
            <a:pPr lvl="0"/>
            <a:r>
              <a:rPr lang="en-US" sz="3400" i="1" dirty="0">
                <a:latin typeface="Times New Roman" pitchFamily="18" charset="0"/>
                <a:cs typeface="Times New Roman" pitchFamily="18" charset="0"/>
              </a:rPr>
              <a:t>Some triangles are obtuse. Whatever is obtuse is ignorant. Therefore, some triangles are ignorant.</a:t>
            </a:r>
            <a:endParaRPr lang="en-US" sz="3400" dirty="0">
              <a:latin typeface="Times New Roman" pitchFamily="18" charset="0"/>
              <a:cs typeface="Times New Roman" pitchFamily="18" charset="0"/>
            </a:endParaRPr>
          </a:p>
          <a:p>
            <a:pPr lvl="0"/>
            <a:r>
              <a:rPr lang="en-US" sz="3400" i="1" dirty="0">
                <a:latin typeface="Times New Roman" pitchFamily="18" charset="0"/>
                <a:cs typeface="Times New Roman" pitchFamily="18" charset="0"/>
              </a:rPr>
              <a:t>Any law can be repealed by the legislative authority. But the law of gravity is a law. Therefore, the law of gravity can be repealed by the legislative authority.</a:t>
            </a:r>
            <a:endParaRPr lang="en-US" sz="3400" dirty="0">
              <a:latin typeface="Times New Roman" pitchFamily="18" charset="0"/>
              <a:cs typeface="Times New Roman" pitchFamily="18" charset="0"/>
            </a:endParaRPr>
          </a:p>
          <a:p>
            <a:pPr lvl="0"/>
            <a:r>
              <a:rPr lang="en-US" sz="3400" i="1" dirty="0">
                <a:latin typeface="Times New Roman" pitchFamily="18" charset="0"/>
                <a:cs typeface="Times New Roman" pitchFamily="18" charset="0"/>
              </a:rPr>
              <a:t>We have a duty to do what is right. We have a right to speak out in defense of the innocent. Therefore, we have a duty to speak out in defense of the innocent.</a:t>
            </a:r>
            <a:endParaRPr lang="en-US" sz="3400" dirty="0">
              <a:latin typeface="Times New Roman" pitchFamily="18" charset="0"/>
              <a:cs typeface="Times New Roman" pitchFamily="18" charset="0"/>
            </a:endParaRPr>
          </a:p>
          <a:p>
            <a:pPr lvl="0"/>
            <a:r>
              <a:rPr lang="en-US" sz="3400" i="1" dirty="0">
                <a:latin typeface="Times New Roman" pitchFamily="18" charset="0"/>
                <a:cs typeface="Times New Roman" pitchFamily="18" charset="0"/>
              </a:rPr>
              <a:t>A </a:t>
            </a:r>
            <a:r>
              <a:rPr lang="en-US" sz="3400" b="1" i="1" dirty="0">
                <a:latin typeface="Times New Roman" pitchFamily="18" charset="0"/>
                <a:cs typeface="Times New Roman" pitchFamily="18" charset="0"/>
              </a:rPr>
              <a:t>mouse</a:t>
            </a:r>
            <a:r>
              <a:rPr lang="en-US" sz="3400" i="1" dirty="0">
                <a:latin typeface="Times New Roman" pitchFamily="18" charset="0"/>
                <a:cs typeface="Times New Roman" pitchFamily="18" charset="0"/>
              </a:rPr>
              <a:t> is an animal. Therefore, a large mouse is a large animal.</a:t>
            </a:r>
            <a:endParaRPr lang="en-US" sz="3400" dirty="0">
              <a:latin typeface="Times New Roman" pitchFamily="18" charset="0"/>
              <a:cs typeface="Times New Roman" pitchFamily="18" charset="0"/>
            </a:endParaRPr>
          </a:p>
          <a:p>
            <a:endParaRPr lang="en-US" sz="3400" dirty="0">
              <a:latin typeface="Times New Roman" pitchFamily="18" charset="0"/>
              <a:cs typeface="Times New Roman" pitchFamily="18" charset="0"/>
            </a:endParaRPr>
          </a:p>
        </p:txBody>
      </p:sp>
    </p:spTree>
    <p:extLst>
      <p:ext uri="{BB962C8B-B14F-4D97-AF65-F5344CB8AC3E}">
        <p14:creationId xmlns:p14="http://schemas.microsoft.com/office/powerpoint/2010/main" val="2609311599"/>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fontScale="92500" lnSpcReduction="20000"/>
          </a:bodyPr>
          <a:lstStyle/>
          <a:p>
            <a:r>
              <a:rPr lang="en-US" b="1" dirty="0"/>
              <a:t>20. Amphiboly</a:t>
            </a:r>
            <a:endParaRPr lang="en-US" dirty="0"/>
          </a:p>
          <a:p>
            <a:r>
              <a:rPr lang="en-US" dirty="0"/>
              <a:t>The fallacy of amphiboly occurs when the arguer misinterprets a statement that is syntactically ambiguous and proceeds to draw a conclusion based on this faulty interpretation. </a:t>
            </a:r>
            <a:endParaRPr lang="en-US" dirty="0" smtClean="0"/>
          </a:p>
          <a:p>
            <a:r>
              <a:rPr lang="en-US" dirty="0" smtClean="0"/>
              <a:t>The </a:t>
            </a:r>
            <a:r>
              <a:rPr lang="en-US" dirty="0"/>
              <a:t>original statement is usually asserted by someone other than the arguer, and the syntactical ambiguity usually arises from a mistake in grammar or punctuation—a missing comma, a dangling modifier, an ambiguous antecedent of a pronoun, or some other careless arrangement of words. </a:t>
            </a:r>
            <a:endParaRPr lang="en-US" dirty="0" smtClean="0"/>
          </a:p>
          <a:p>
            <a:r>
              <a:rPr lang="en-US" dirty="0" smtClean="0"/>
              <a:t>Because </a:t>
            </a:r>
            <a:r>
              <a:rPr lang="en-US" dirty="0"/>
              <a:t>of this ambiguity, the statement may be understood in two clearly distinguishable ways. </a:t>
            </a:r>
          </a:p>
        </p:txBody>
      </p:sp>
    </p:spTree>
    <p:extLst>
      <p:ext uri="{BB962C8B-B14F-4D97-AF65-F5344CB8AC3E}">
        <p14:creationId xmlns:p14="http://schemas.microsoft.com/office/powerpoint/2010/main" val="1309572656"/>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943600"/>
          </a:xfrm>
        </p:spPr>
        <p:txBody>
          <a:bodyPr>
            <a:normAutofit fontScale="85000" lnSpcReduction="20000"/>
          </a:bodyPr>
          <a:lstStyle/>
          <a:p>
            <a:r>
              <a:rPr lang="en-US" dirty="0"/>
              <a:t>The arguer typically selects the unintended interpretation and proceeds to draw a conclusion based upon it. </a:t>
            </a:r>
            <a:endParaRPr lang="en-US" dirty="0" smtClean="0"/>
          </a:p>
          <a:p>
            <a:r>
              <a:rPr lang="en-US" dirty="0" smtClean="0"/>
              <a:t>Here </a:t>
            </a:r>
            <a:r>
              <a:rPr lang="en-US" dirty="0"/>
              <a:t>are some </a:t>
            </a:r>
            <a:r>
              <a:rPr lang="en-US" b="1" dirty="0"/>
              <a:t>examples</a:t>
            </a:r>
            <a:r>
              <a:rPr lang="en-US" dirty="0"/>
              <a:t>:</a:t>
            </a:r>
          </a:p>
          <a:p>
            <a:pPr lvl="0"/>
            <a:r>
              <a:rPr lang="en-US" i="1" dirty="0"/>
              <a:t>The tour guide said that standing in Greenwich Village, the Empire State Building could easily be seen. It follows that the Empire State Building is in Greenwich Village.</a:t>
            </a:r>
            <a:endParaRPr lang="en-US" dirty="0"/>
          </a:p>
          <a:p>
            <a:pPr lvl="0"/>
            <a:r>
              <a:rPr lang="en-US" i="1" dirty="0"/>
              <a:t>John told Henry that he had made a mistake. It follows that John has at least the courage to admit his own mistakes.</a:t>
            </a:r>
            <a:endParaRPr lang="en-US" dirty="0"/>
          </a:p>
          <a:p>
            <a:pPr lvl="0"/>
            <a:r>
              <a:rPr lang="en-US" i="1" dirty="0"/>
              <a:t>Professor Johnson said that he will give a lecture about heart failure in the biology lecture hall. It must be the case that a number of heart failures have occurred there recently.</a:t>
            </a:r>
            <a:endParaRPr lang="en-US" dirty="0"/>
          </a:p>
          <a:p>
            <a:endParaRPr lang="en-US" dirty="0"/>
          </a:p>
        </p:txBody>
      </p:sp>
    </p:spTree>
    <p:extLst>
      <p:ext uri="{BB962C8B-B14F-4D97-AF65-F5344CB8AC3E}">
        <p14:creationId xmlns:p14="http://schemas.microsoft.com/office/powerpoint/2010/main" val="99521766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867400"/>
          </a:xfrm>
        </p:spPr>
        <p:txBody>
          <a:bodyPr>
            <a:normAutofit fontScale="77500" lnSpcReduction="20000"/>
          </a:bodyPr>
          <a:lstStyle/>
          <a:p>
            <a:r>
              <a:rPr lang="en-US" dirty="0"/>
              <a:t>Two areas where cases of amphiboly cause serious problems involve </a:t>
            </a:r>
            <a:r>
              <a:rPr lang="en-US" b="1" dirty="0"/>
              <a:t>contracts</a:t>
            </a:r>
            <a:r>
              <a:rPr lang="en-US" dirty="0"/>
              <a:t> and </a:t>
            </a:r>
            <a:r>
              <a:rPr lang="en-US" b="1" dirty="0"/>
              <a:t>wills</a:t>
            </a:r>
            <a:r>
              <a:rPr lang="en-US" dirty="0"/>
              <a:t>. </a:t>
            </a:r>
            <a:endParaRPr lang="en-US" dirty="0" smtClean="0"/>
          </a:p>
          <a:p>
            <a:r>
              <a:rPr lang="en-US" dirty="0" smtClean="0"/>
              <a:t>The </a:t>
            </a:r>
            <a:r>
              <a:rPr lang="en-US" dirty="0"/>
              <a:t>drafters of these documents often express their intentions in terms of ambiguous statements, and alternate interpretations of these statements then lead to different conclusions. </a:t>
            </a:r>
            <a:endParaRPr lang="en-US" dirty="0" smtClean="0"/>
          </a:p>
          <a:p>
            <a:r>
              <a:rPr lang="en-US" b="1" dirty="0" smtClean="0"/>
              <a:t>Examples</a:t>
            </a:r>
            <a:r>
              <a:rPr lang="en-US" dirty="0"/>
              <a:t>:</a:t>
            </a:r>
          </a:p>
          <a:p>
            <a:pPr lvl="0"/>
            <a:r>
              <a:rPr lang="en-US" i="1" dirty="0"/>
              <a:t>Mrs. Hart stated in her will, ‘‘I leave my 500-carat diamond necklace and my pet chinchilla to Alice and Theresa.’’ Therefore, we conclude that Alice gets the necklace and Theresa gets the chinchilla.</a:t>
            </a:r>
            <a:endParaRPr lang="en-US" dirty="0"/>
          </a:p>
          <a:p>
            <a:pPr lvl="0"/>
            <a:r>
              <a:rPr lang="en-US" i="1" dirty="0"/>
              <a:t>Mr. James signed a contract that reads, ‘‘In exchange for painting my house, I promise to pay David $5000 and give him my new Cadillac only if he finishes the job by May 1.’’ Therefore, since David did not finish until May 10, it follows that he gets neither the $5000 nor the Cadillac.</a:t>
            </a:r>
            <a:endParaRPr lang="en-US" dirty="0"/>
          </a:p>
          <a:p>
            <a:endParaRPr lang="en-US" dirty="0"/>
          </a:p>
        </p:txBody>
      </p:sp>
    </p:spTree>
    <p:extLst>
      <p:ext uri="{BB962C8B-B14F-4D97-AF65-F5344CB8AC3E}">
        <p14:creationId xmlns:p14="http://schemas.microsoft.com/office/powerpoint/2010/main" val="2627991229"/>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791200"/>
          </a:xfrm>
        </p:spPr>
        <p:txBody>
          <a:bodyPr>
            <a:noAutofit/>
          </a:bodyPr>
          <a:lstStyle/>
          <a:p>
            <a:r>
              <a:rPr lang="en-US" sz="2000" dirty="0">
                <a:latin typeface="Times New Roman" pitchFamily="18" charset="0"/>
                <a:cs typeface="Times New Roman" pitchFamily="18" charset="0"/>
              </a:rPr>
              <a:t>Amphiboly </a:t>
            </a:r>
            <a:r>
              <a:rPr lang="en-US" sz="2000" b="1" dirty="0">
                <a:latin typeface="Times New Roman" pitchFamily="18" charset="0"/>
                <a:cs typeface="Times New Roman" pitchFamily="18" charset="0"/>
              </a:rPr>
              <a:t>differs</a:t>
            </a:r>
            <a:r>
              <a:rPr lang="en-US" sz="2000" dirty="0">
                <a:latin typeface="Times New Roman" pitchFamily="18" charset="0"/>
                <a:cs typeface="Times New Roman" pitchFamily="18" charset="0"/>
              </a:rPr>
              <a:t> from equivocation in two important ways. </a:t>
            </a:r>
            <a:endParaRPr lang="en-US" sz="2000" dirty="0" smtClean="0">
              <a:latin typeface="Times New Roman" pitchFamily="18" charset="0"/>
              <a:cs typeface="Times New Roman" pitchFamily="18" charset="0"/>
            </a:endParaRPr>
          </a:p>
          <a:p>
            <a:r>
              <a:rPr lang="en-US" sz="2000" b="1" dirty="0" smtClean="0">
                <a:latin typeface="Times New Roman" pitchFamily="18" charset="0"/>
                <a:cs typeface="Times New Roman" pitchFamily="18" charset="0"/>
              </a:rPr>
              <a:t>First</a:t>
            </a:r>
            <a:r>
              <a:rPr lang="en-US" sz="2000" dirty="0">
                <a:latin typeface="Times New Roman" pitchFamily="18" charset="0"/>
                <a:cs typeface="Times New Roman" pitchFamily="18" charset="0"/>
              </a:rPr>
              <a:t>, </a:t>
            </a:r>
            <a:r>
              <a:rPr lang="en-US" sz="2000" b="1" dirty="0">
                <a:latin typeface="Times New Roman" pitchFamily="18" charset="0"/>
                <a:cs typeface="Times New Roman" pitchFamily="18" charset="0"/>
              </a:rPr>
              <a:t>equivocation </a:t>
            </a:r>
            <a:r>
              <a:rPr lang="en-US" sz="2000" dirty="0">
                <a:latin typeface="Times New Roman" pitchFamily="18" charset="0"/>
                <a:cs typeface="Times New Roman" pitchFamily="18" charset="0"/>
              </a:rPr>
              <a:t>is always traced to an ambiguity in the</a:t>
            </a:r>
            <a:r>
              <a:rPr lang="en-US" sz="2000" b="1" dirty="0">
                <a:latin typeface="Times New Roman" pitchFamily="18" charset="0"/>
                <a:cs typeface="Times New Roman" pitchFamily="18" charset="0"/>
              </a:rPr>
              <a:t> meaning of a word or phrase,</a:t>
            </a:r>
            <a:r>
              <a:rPr lang="en-US" sz="2000" dirty="0">
                <a:latin typeface="Times New Roman" pitchFamily="18" charset="0"/>
                <a:cs typeface="Times New Roman" pitchFamily="18" charset="0"/>
              </a:rPr>
              <a:t> whereas </a:t>
            </a:r>
            <a:r>
              <a:rPr lang="en-US" sz="2000" b="1" dirty="0">
                <a:latin typeface="Times New Roman" pitchFamily="18" charset="0"/>
                <a:cs typeface="Times New Roman" pitchFamily="18" charset="0"/>
              </a:rPr>
              <a:t>amphiboly</a:t>
            </a:r>
            <a:r>
              <a:rPr lang="en-US" sz="2000" dirty="0">
                <a:latin typeface="Times New Roman" pitchFamily="18" charset="0"/>
                <a:cs typeface="Times New Roman" pitchFamily="18" charset="0"/>
              </a:rPr>
              <a:t> involves a syntactical ambiguity in a</a:t>
            </a:r>
            <a:r>
              <a:rPr lang="en-US" sz="2000" b="1" dirty="0">
                <a:latin typeface="Times New Roman" pitchFamily="18" charset="0"/>
                <a:cs typeface="Times New Roman" pitchFamily="18" charset="0"/>
              </a:rPr>
              <a:t> statement</a:t>
            </a:r>
            <a:r>
              <a:rPr lang="en-US" sz="2000" dirty="0">
                <a:latin typeface="Times New Roman" pitchFamily="18" charset="0"/>
                <a:cs typeface="Times New Roman" pitchFamily="18" charset="0"/>
              </a:rPr>
              <a:t>. </a:t>
            </a:r>
            <a:endParaRPr lang="en-US"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The </a:t>
            </a:r>
            <a:r>
              <a:rPr lang="en-US" sz="2000" b="1" dirty="0">
                <a:latin typeface="Times New Roman" pitchFamily="18" charset="0"/>
                <a:cs typeface="Times New Roman" pitchFamily="18" charset="0"/>
              </a:rPr>
              <a:t>second</a:t>
            </a:r>
            <a:r>
              <a:rPr lang="en-US" sz="2000" dirty="0">
                <a:latin typeface="Times New Roman" pitchFamily="18" charset="0"/>
                <a:cs typeface="Times New Roman" pitchFamily="18" charset="0"/>
              </a:rPr>
              <a:t> difference is that amphiboly usually involves </a:t>
            </a:r>
            <a:r>
              <a:rPr lang="en-US" sz="2000" b="1" dirty="0">
                <a:latin typeface="Times New Roman" pitchFamily="18" charset="0"/>
                <a:cs typeface="Times New Roman" pitchFamily="18" charset="0"/>
              </a:rPr>
              <a:t>a mistake made by the arguer</a:t>
            </a:r>
            <a:r>
              <a:rPr lang="en-US" sz="2000" dirty="0">
                <a:latin typeface="Times New Roman" pitchFamily="18" charset="0"/>
                <a:cs typeface="Times New Roman" pitchFamily="18" charset="0"/>
              </a:rPr>
              <a:t> in interpreting an ambiguous </a:t>
            </a:r>
            <a:r>
              <a:rPr lang="en-US" sz="2000" b="1" dirty="0">
                <a:latin typeface="Times New Roman" pitchFamily="18" charset="0"/>
                <a:cs typeface="Times New Roman" pitchFamily="18" charset="0"/>
              </a:rPr>
              <a:t>statement made by someone else</a:t>
            </a:r>
            <a:r>
              <a:rPr lang="en-US" sz="2000" dirty="0">
                <a:latin typeface="Times New Roman" pitchFamily="18" charset="0"/>
                <a:cs typeface="Times New Roman" pitchFamily="18" charset="0"/>
              </a:rPr>
              <a:t>, whereas the ambiguity in equivocation is typically the </a:t>
            </a:r>
            <a:r>
              <a:rPr lang="en-US" sz="2000" b="1" dirty="0">
                <a:latin typeface="Times New Roman" pitchFamily="18" charset="0"/>
                <a:cs typeface="Times New Roman" pitchFamily="18" charset="0"/>
              </a:rPr>
              <a:t>arguer’s own creation</a:t>
            </a:r>
            <a:r>
              <a:rPr lang="en-US" sz="2000" dirty="0">
                <a:latin typeface="Times New Roman" pitchFamily="18" charset="0"/>
                <a:cs typeface="Times New Roman" pitchFamily="18" charset="0"/>
              </a:rPr>
              <a:t>. </a:t>
            </a:r>
          </a:p>
          <a:p>
            <a:r>
              <a:rPr lang="en-US" sz="2000" dirty="0" smtClean="0">
                <a:latin typeface="Times New Roman" pitchFamily="18" charset="0"/>
                <a:cs typeface="Times New Roman" pitchFamily="18" charset="0"/>
              </a:rPr>
              <a:t>The </a:t>
            </a:r>
            <a:r>
              <a:rPr lang="en-US" sz="2000" dirty="0">
                <a:latin typeface="Times New Roman" pitchFamily="18" charset="0"/>
                <a:cs typeface="Times New Roman" pitchFamily="18" charset="0"/>
              </a:rPr>
              <a:t>following example illustrates:</a:t>
            </a:r>
          </a:p>
          <a:p>
            <a:pPr lvl="0"/>
            <a:r>
              <a:rPr lang="en-US" sz="2000" i="1" dirty="0">
                <a:latin typeface="Times New Roman" pitchFamily="18" charset="0"/>
                <a:cs typeface="Times New Roman" pitchFamily="18" charset="0"/>
              </a:rPr>
              <a:t>The Great Western Cookbook recommends that we serve the oysters when thoroughly stewed. Apparently the delicate flavor is enhanced by the intoxicated condition of the diners.</a:t>
            </a:r>
            <a:endParaRPr lang="en-US" sz="2000" dirty="0">
              <a:latin typeface="Times New Roman" pitchFamily="18" charset="0"/>
              <a:cs typeface="Times New Roman" pitchFamily="18" charset="0"/>
            </a:endParaRPr>
          </a:p>
          <a:p>
            <a:r>
              <a:rPr lang="en-US" sz="2000" dirty="0">
                <a:latin typeface="Times New Roman" pitchFamily="18" charset="0"/>
                <a:cs typeface="Times New Roman" pitchFamily="18" charset="0"/>
              </a:rPr>
              <a:t>First, it is unclear whether ‘‘stewed’’ refers to the oysters or to the diners, and so the argument commits an amphiboly. But if ‘‘stewed’’ refers to the oysters it means ‘‘cooked,’’ and if it refers to the diners it means ‘‘intoxicated.’’ Thus, the argument also involves an equivocation</a:t>
            </a:r>
          </a:p>
        </p:txBody>
      </p:sp>
    </p:spTree>
    <p:extLst>
      <p:ext uri="{BB962C8B-B14F-4D97-AF65-F5344CB8AC3E}">
        <p14:creationId xmlns:p14="http://schemas.microsoft.com/office/powerpoint/2010/main" val="634082105"/>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fontScale="90000"/>
          </a:bodyPr>
          <a:lstStyle/>
          <a:p>
            <a:r>
              <a:rPr lang="en-US" b="1" dirty="0" smtClean="0"/>
              <a:t/>
            </a:r>
            <a:br>
              <a:rPr lang="en-US" b="1" dirty="0" smtClean="0"/>
            </a:br>
            <a:r>
              <a:rPr lang="en-US" b="1" dirty="0" smtClean="0"/>
              <a:t>3.5</a:t>
            </a:r>
            <a:r>
              <a:rPr lang="en-US" b="1" dirty="0"/>
              <a:t>. Fallacies of Grammatical Analogy   </a:t>
            </a:r>
            <a:r>
              <a:rPr lang="en-US" dirty="0"/>
              <a:t/>
            </a:r>
            <a:br>
              <a:rPr lang="en-US" dirty="0"/>
            </a:br>
            <a:endParaRPr lang="en-US" dirty="0"/>
          </a:p>
        </p:txBody>
      </p:sp>
      <p:sp>
        <p:nvSpPr>
          <p:cNvPr id="3" name="Content Placeholder 2"/>
          <p:cNvSpPr>
            <a:spLocks noGrp="1"/>
          </p:cNvSpPr>
          <p:nvPr>
            <p:ph idx="1"/>
          </p:nvPr>
        </p:nvSpPr>
        <p:spPr>
          <a:xfrm>
            <a:off x="457200" y="1600200"/>
            <a:ext cx="8229600" cy="5029200"/>
          </a:xfrm>
        </p:spPr>
        <p:txBody>
          <a:bodyPr>
            <a:normAutofit fontScale="85000" lnSpcReduction="10000"/>
          </a:bodyPr>
          <a:lstStyle/>
          <a:p>
            <a:r>
              <a:rPr lang="en-US" dirty="0" smtClean="0"/>
              <a:t>Arguments </a:t>
            </a:r>
            <a:r>
              <a:rPr lang="en-US" dirty="0"/>
              <a:t>that commit these fallacies are grammatically analogous to other arguments that are good in every respect. </a:t>
            </a:r>
            <a:endParaRPr lang="en-US" dirty="0" smtClean="0"/>
          </a:p>
          <a:p>
            <a:r>
              <a:rPr lang="en-US" dirty="0" smtClean="0"/>
              <a:t>Because </a:t>
            </a:r>
            <a:r>
              <a:rPr lang="en-US" dirty="0"/>
              <a:t>of this similarity in linguistic structure, such fallacious arguments may appear good yet be bad. </a:t>
            </a:r>
            <a:endParaRPr lang="en-US" dirty="0" smtClean="0"/>
          </a:p>
          <a:p>
            <a:r>
              <a:rPr lang="en-US" dirty="0" smtClean="0"/>
              <a:t>The </a:t>
            </a:r>
            <a:r>
              <a:rPr lang="en-US" dirty="0"/>
              <a:t>fallacies of grammatical analogy include </a:t>
            </a:r>
            <a:r>
              <a:rPr lang="en-US" b="1" dirty="0"/>
              <a:t>composition</a:t>
            </a:r>
            <a:r>
              <a:rPr lang="en-US" dirty="0"/>
              <a:t> and </a:t>
            </a:r>
            <a:r>
              <a:rPr lang="en-US" b="1" dirty="0"/>
              <a:t>division</a:t>
            </a:r>
            <a:r>
              <a:rPr lang="en-US" dirty="0"/>
              <a:t>. </a:t>
            </a:r>
          </a:p>
          <a:p>
            <a:r>
              <a:rPr lang="en-US" b="1" dirty="0"/>
              <a:t>21. Composition</a:t>
            </a:r>
            <a:endParaRPr lang="en-US" dirty="0"/>
          </a:p>
          <a:p>
            <a:r>
              <a:rPr lang="en-US" dirty="0"/>
              <a:t>The fallacy of </a:t>
            </a:r>
            <a:r>
              <a:rPr lang="en-US" b="1" dirty="0"/>
              <a:t>composition</a:t>
            </a:r>
            <a:r>
              <a:rPr lang="en-US" dirty="0"/>
              <a:t> is committed when the conclusion of an argument depends on the erroneous transference of an attribute from the </a:t>
            </a:r>
            <a:r>
              <a:rPr lang="en-US" b="1" dirty="0"/>
              <a:t>parts of something onto the whole</a:t>
            </a:r>
            <a:r>
              <a:rPr lang="en-US" dirty="0" smtClean="0"/>
              <a:t>. </a:t>
            </a:r>
            <a:endParaRPr lang="en-US" dirty="0"/>
          </a:p>
        </p:txBody>
      </p:sp>
    </p:spTree>
    <p:extLst>
      <p:ext uri="{BB962C8B-B14F-4D97-AF65-F5344CB8AC3E}">
        <p14:creationId xmlns:p14="http://schemas.microsoft.com/office/powerpoint/2010/main" val="863259444"/>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248400"/>
          </a:xfrm>
        </p:spPr>
        <p:txBody>
          <a:bodyPr>
            <a:normAutofit fontScale="85000" lnSpcReduction="20000"/>
          </a:bodyPr>
          <a:lstStyle/>
          <a:p>
            <a:r>
              <a:rPr lang="en-US" dirty="0"/>
              <a:t>In other words, the fallacy occurs when it is argued that because the parts have a certain attribute, it follows that the whole has that attribute too and the situation is such that the attribute in question cannot be legitimately transferred from parts to whole. </a:t>
            </a:r>
            <a:r>
              <a:rPr lang="en-US" b="1" dirty="0" smtClean="0"/>
              <a:t>Examples</a:t>
            </a:r>
            <a:r>
              <a:rPr lang="en-US" dirty="0"/>
              <a:t>: </a:t>
            </a:r>
            <a:endParaRPr lang="en-US" dirty="0" smtClean="0"/>
          </a:p>
          <a:p>
            <a:r>
              <a:rPr lang="en-US" i="1" dirty="0" smtClean="0"/>
              <a:t>Maria </a:t>
            </a:r>
            <a:r>
              <a:rPr lang="en-US" i="1" dirty="0"/>
              <a:t>likes anchovies. She also likes chocolate ice cream. Therefore, it is certain that she would like a chocolate sundae topped with anchovies.</a:t>
            </a:r>
            <a:endParaRPr lang="en-US" dirty="0"/>
          </a:p>
          <a:p>
            <a:pPr lvl="0"/>
            <a:r>
              <a:rPr lang="en-US" i="1" dirty="0"/>
              <a:t>Each player on this basketball team is an excellent athlete. Therefore, the team as a whole is excellent.</a:t>
            </a:r>
            <a:endParaRPr lang="en-US" dirty="0"/>
          </a:p>
          <a:p>
            <a:pPr lvl="0"/>
            <a:r>
              <a:rPr lang="en-US" i="1" dirty="0"/>
              <a:t>Each atom in this piece of chalk is invisible. Therefore, the chalk is invisible. </a:t>
            </a:r>
            <a:endParaRPr lang="en-US" dirty="0"/>
          </a:p>
          <a:p>
            <a:pPr lvl="0"/>
            <a:r>
              <a:rPr lang="en-US" i="1" dirty="0"/>
              <a:t>Sodium and chlorine, the atomic components of salt, are both deadly poisons. Therefore, salt is a deadly poison.</a:t>
            </a:r>
            <a:endParaRPr lang="en-US" dirty="0"/>
          </a:p>
          <a:p>
            <a:endParaRPr lang="en-US" dirty="0"/>
          </a:p>
          <a:p>
            <a:endParaRPr lang="en-US" dirty="0"/>
          </a:p>
        </p:txBody>
      </p:sp>
    </p:spTree>
    <p:extLst>
      <p:ext uri="{BB962C8B-B14F-4D97-AF65-F5344CB8AC3E}">
        <p14:creationId xmlns:p14="http://schemas.microsoft.com/office/powerpoint/2010/main" val="213686843"/>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6019800"/>
          </a:xfrm>
        </p:spPr>
        <p:txBody>
          <a:bodyPr>
            <a:normAutofit fontScale="85000" lnSpcReduction="20000"/>
          </a:bodyPr>
          <a:lstStyle/>
          <a:p>
            <a:r>
              <a:rPr lang="en-US" dirty="0"/>
              <a:t>In these arguments the attributes that are transferred from the parts onto the whole are designated by the words ‘‘Maria likes,’’ ‘‘excellent,’’ ‘‘invisible,’’ and ‘‘deadly poison,’’ respectively. </a:t>
            </a:r>
            <a:endParaRPr lang="en-US" dirty="0" smtClean="0"/>
          </a:p>
          <a:p>
            <a:r>
              <a:rPr lang="en-US" dirty="0" smtClean="0"/>
              <a:t>In </a:t>
            </a:r>
            <a:r>
              <a:rPr lang="en-US" dirty="0"/>
              <a:t>each case the transference is illegitimate, and so the argument is fallacious. </a:t>
            </a:r>
          </a:p>
          <a:p>
            <a:r>
              <a:rPr lang="en-US" dirty="0"/>
              <a:t>Exception: </a:t>
            </a:r>
            <a:r>
              <a:rPr lang="en-US" b="1" dirty="0"/>
              <a:t>Not every such transference is illegitimate,</a:t>
            </a:r>
            <a:r>
              <a:rPr lang="en-US" dirty="0"/>
              <a:t> however. </a:t>
            </a:r>
            <a:endParaRPr lang="en-US" dirty="0" smtClean="0"/>
          </a:p>
          <a:p>
            <a:r>
              <a:rPr lang="en-US" dirty="0" smtClean="0"/>
              <a:t>Consider </a:t>
            </a:r>
            <a:r>
              <a:rPr lang="en-US" dirty="0"/>
              <a:t>the following arguments: </a:t>
            </a:r>
          </a:p>
          <a:p>
            <a:pPr lvl="0"/>
            <a:r>
              <a:rPr lang="en-US" i="1" dirty="0"/>
              <a:t>Every atom in this piece of chalk has mass. Therefore, the piece of chalk has mass.</a:t>
            </a:r>
            <a:endParaRPr lang="en-US" dirty="0"/>
          </a:p>
          <a:p>
            <a:pPr lvl="0"/>
            <a:r>
              <a:rPr lang="en-US" i="1" dirty="0"/>
              <a:t> Every component in this picket fence is white. Therefore, the whole fence is white.</a:t>
            </a:r>
            <a:endParaRPr lang="en-US" dirty="0"/>
          </a:p>
          <a:p>
            <a:r>
              <a:rPr lang="en-US" dirty="0"/>
              <a:t>In each case an attribute (having mass, being white) is transferred from the parts onto the whole, but these transferences are quite legitimate.</a:t>
            </a:r>
          </a:p>
        </p:txBody>
      </p:sp>
    </p:spTree>
    <p:extLst>
      <p:ext uri="{BB962C8B-B14F-4D97-AF65-F5344CB8AC3E}">
        <p14:creationId xmlns:p14="http://schemas.microsoft.com/office/powerpoint/2010/main" val="2461304840"/>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943600"/>
          </a:xfrm>
        </p:spPr>
        <p:txBody>
          <a:bodyPr>
            <a:normAutofit fontScale="77500" lnSpcReduction="20000"/>
          </a:bodyPr>
          <a:lstStyle/>
          <a:p>
            <a:r>
              <a:rPr lang="en-US" b="1" dirty="0"/>
              <a:t>22. Division</a:t>
            </a:r>
            <a:endParaRPr lang="en-US" dirty="0"/>
          </a:p>
          <a:p>
            <a:r>
              <a:rPr lang="en-US" dirty="0"/>
              <a:t>The fallacy of division is the exact reverse of composition. As composition goes from parts to whole, division goes </a:t>
            </a:r>
            <a:r>
              <a:rPr lang="en-US" b="1" dirty="0"/>
              <a:t>from whole to parts</a:t>
            </a:r>
            <a:r>
              <a:rPr lang="en-US" dirty="0"/>
              <a:t>. </a:t>
            </a:r>
            <a:endParaRPr lang="en-US" dirty="0" smtClean="0"/>
          </a:p>
          <a:p>
            <a:r>
              <a:rPr lang="en-US" dirty="0" smtClean="0"/>
              <a:t>The </a:t>
            </a:r>
            <a:r>
              <a:rPr lang="en-US" dirty="0"/>
              <a:t>fallacy is committed when the conclusion of an argument depends on the erroneous transference of an attribute from a whole (or a class) onto its parts (or members). </a:t>
            </a:r>
          </a:p>
          <a:p>
            <a:r>
              <a:rPr lang="en-US" b="1" dirty="0"/>
              <a:t>Examples</a:t>
            </a:r>
            <a:r>
              <a:rPr lang="en-US" dirty="0"/>
              <a:t>: </a:t>
            </a:r>
            <a:endParaRPr lang="en-US" dirty="0" smtClean="0"/>
          </a:p>
          <a:p>
            <a:r>
              <a:rPr lang="en-US" i="1" dirty="0" smtClean="0"/>
              <a:t>Salt </a:t>
            </a:r>
            <a:r>
              <a:rPr lang="en-US" i="1" dirty="0"/>
              <a:t>is a nonpoisonous compound. Therefore, its component elements, sodium and chlorine are nonpoisonous.</a:t>
            </a:r>
            <a:endParaRPr lang="en-US" dirty="0"/>
          </a:p>
          <a:p>
            <a:pPr lvl="0"/>
            <a:r>
              <a:rPr lang="en-US" i="1" dirty="0"/>
              <a:t>This jigsaw puzzle, when assembled, is circular in shape. Therefore, each piece is circular in shape. </a:t>
            </a:r>
            <a:endParaRPr lang="en-US" dirty="0"/>
          </a:p>
          <a:p>
            <a:pPr lvl="0"/>
            <a:r>
              <a:rPr lang="en-US" i="1" dirty="0"/>
              <a:t>The Royal Society is over 300 years old. Professor Thompson is a member of the Royal Society. Therefore, Professor Thompson is over 300 years old.</a:t>
            </a:r>
            <a:endParaRPr lang="en-US" dirty="0"/>
          </a:p>
          <a:p>
            <a:endParaRPr lang="en-US" dirty="0"/>
          </a:p>
        </p:txBody>
      </p:sp>
    </p:spTree>
    <p:extLst>
      <p:ext uri="{BB962C8B-B14F-4D97-AF65-F5344CB8AC3E}">
        <p14:creationId xmlns:p14="http://schemas.microsoft.com/office/powerpoint/2010/main" val="1797612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rmAutofit/>
          </a:bodyPr>
          <a:lstStyle/>
          <a:p>
            <a:pPr algn="just">
              <a:buFont typeface="Wingdings" pitchFamily="2" charset="2"/>
              <a:buChar char="§"/>
            </a:pPr>
            <a:r>
              <a:rPr lang="en-US" b="1" dirty="0">
                <a:latin typeface="Times New Roman" pitchFamily="18" charset="0"/>
                <a:cs typeface="Times New Roman" pitchFamily="18" charset="0"/>
              </a:rPr>
              <a:t>Informal fallacies</a:t>
            </a:r>
            <a:r>
              <a:rPr lang="en-US" dirty="0">
                <a:latin typeface="Times New Roman" pitchFamily="18" charset="0"/>
                <a:cs typeface="Times New Roman" pitchFamily="18" charset="0"/>
              </a:rPr>
              <a:t> are those that can be </a:t>
            </a:r>
            <a:r>
              <a:rPr lang="en-US" dirty="0" smtClean="0">
                <a:latin typeface="Times New Roman" pitchFamily="18" charset="0"/>
                <a:cs typeface="Times New Roman" pitchFamily="18" charset="0"/>
              </a:rPr>
              <a:t>detected (identified) </a:t>
            </a:r>
            <a:r>
              <a:rPr lang="en-US" dirty="0">
                <a:latin typeface="Times New Roman" pitchFamily="18" charset="0"/>
                <a:cs typeface="Times New Roman" pitchFamily="18" charset="0"/>
              </a:rPr>
              <a:t>only through analysis of the </a:t>
            </a:r>
            <a:r>
              <a:rPr lang="en-US" b="1" i="1" dirty="0">
                <a:latin typeface="Times New Roman" pitchFamily="18" charset="0"/>
                <a:cs typeface="Times New Roman" pitchFamily="18" charset="0"/>
              </a:rPr>
              <a:t>content</a:t>
            </a:r>
            <a:r>
              <a:rPr lang="en-US" dirty="0">
                <a:latin typeface="Times New Roman" pitchFamily="18" charset="0"/>
                <a:cs typeface="Times New Roman" pitchFamily="18" charset="0"/>
              </a:rPr>
              <a:t> of the argument. </a:t>
            </a:r>
          </a:p>
          <a:p>
            <a:pPr algn="just">
              <a:buNone/>
            </a:pPr>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example:</a:t>
            </a:r>
          </a:p>
          <a:p>
            <a:pPr algn="just">
              <a:buNone/>
            </a:pPr>
            <a:r>
              <a:rPr lang="en-US" i="1" dirty="0" smtClean="0">
                <a:latin typeface="Times New Roman" pitchFamily="18" charset="0"/>
                <a:cs typeface="Times New Roman" pitchFamily="18" charset="0"/>
              </a:rPr>
              <a:t>    All </a:t>
            </a:r>
            <a:r>
              <a:rPr lang="en-US" i="1" dirty="0">
                <a:latin typeface="Times New Roman" pitchFamily="18" charset="0"/>
                <a:cs typeface="Times New Roman" pitchFamily="18" charset="0"/>
              </a:rPr>
              <a:t>factories are plants.</a:t>
            </a:r>
            <a:endParaRPr lang="en-US" dirty="0">
              <a:latin typeface="Times New Roman" pitchFamily="18" charset="0"/>
              <a:cs typeface="Times New Roman" pitchFamily="18" charset="0"/>
            </a:endParaRPr>
          </a:p>
          <a:p>
            <a:pPr algn="just">
              <a:buNone/>
            </a:pPr>
            <a:r>
              <a:rPr lang="en-US" i="1" dirty="0" smtClean="0">
                <a:latin typeface="Times New Roman" pitchFamily="18" charset="0"/>
                <a:cs typeface="Times New Roman" pitchFamily="18" charset="0"/>
              </a:rPr>
              <a:t>    All </a:t>
            </a:r>
            <a:r>
              <a:rPr lang="en-US" i="1" dirty="0">
                <a:latin typeface="Times New Roman" pitchFamily="18" charset="0"/>
                <a:cs typeface="Times New Roman" pitchFamily="18" charset="0"/>
              </a:rPr>
              <a:t>plants are thing that contain chlorophyll. </a:t>
            </a:r>
            <a:endParaRPr lang="en-US" dirty="0">
              <a:latin typeface="Times New Roman" pitchFamily="18" charset="0"/>
              <a:cs typeface="Times New Roman" pitchFamily="18" charset="0"/>
            </a:endParaRPr>
          </a:p>
          <a:p>
            <a:pPr algn="just">
              <a:buNone/>
            </a:pPr>
            <a:r>
              <a:rPr lang="en-US" i="1" dirty="0" smtClean="0">
                <a:latin typeface="Times New Roman" pitchFamily="18" charset="0"/>
                <a:cs typeface="Times New Roman" pitchFamily="18" charset="0"/>
              </a:rPr>
              <a:t>    Therefore</a:t>
            </a:r>
            <a:r>
              <a:rPr lang="en-US" i="1" dirty="0">
                <a:latin typeface="Times New Roman" pitchFamily="18" charset="0"/>
                <a:cs typeface="Times New Roman" pitchFamily="18" charset="0"/>
              </a:rPr>
              <a:t>, all factories are things that contain chlorophyll.</a:t>
            </a:r>
            <a:endParaRPr lang="en-US" dirty="0">
              <a:latin typeface="Times New Roman" pitchFamily="18" charset="0"/>
              <a:cs typeface="Times New Roman" pitchFamily="18" charset="0"/>
            </a:endParaRPr>
          </a:p>
          <a:p>
            <a:pPr algn="just"/>
            <a:r>
              <a:rPr lang="en-US" dirty="0">
                <a:latin typeface="Times New Roman" pitchFamily="18" charset="0"/>
                <a:cs typeface="Times New Roman" pitchFamily="18" charset="0"/>
              </a:rPr>
              <a:t>The effect of an informal fallacy is to make a bad argument appear good</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019800"/>
          </a:xfrm>
        </p:spPr>
        <p:txBody>
          <a:bodyPr>
            <a:normAutofit/>
          </a:bodyPr>
          <a:lstStyle/>
          <a:p>
            <a:pPr algn="just">
              <a:buFont typeface="Wingdings" pitchFamily="2" charset="2"/>
              <a:buChar char="§"/>
            </a:pPr>
            <a:r>
              <a:rPr lang="en-US" dirty="0" smtClean="0">
                <a:latin typeface="Times New Roman" pitchFamily="18" charset="0"/>
                <a:cs typeface="Times New Roman" pitchFamily="18" charset="0"/>
              </a:rPr>
              <a:t>Informal </a:t>
            </a:r>
            <a:r>
              <a:rPr lang="en-US" dirty="0">
                <a:latin typeface="Times New Roman" pitchFamily="18" charset="0"/>
                <a:cs typeface="Times New Roman" pitchFamily="18" charset="0"/>
              </a:rPr>
              <a:t>fallacies are frequently backed by some motive on the part of the arguer to </a:t>
            </a:r>
            <a:r>
              <a:rPr lang="en-US" b="1" i="1" dirty="0">
                <a:latin typeface="Times New Roman" pitchFamily="18" charset="0"/>
                <a:cs typeface="Times New Roman" pitchFamily="18" charset="0"/>
              </a:rPr>
              <a:t>deceive</a:t>
            </a:r>
            <a:r>
              <a:rPr lang="en-US" dirty="0">
                <a:latin typeface="Times New Roman" pitchFamily="18" charset="0"/>
                <a:cs typeface="Times New Roman" pitchFamily="18" charset="0"/>
              </a:rPr>
              <a:t> the reader or listener. </a:t>
            </a:r>
          </a:p>
          <a:p>
            <a:pPr algn="just">
              <a:buFont typeface="Wingdings" pitchFamily="2" charset="2"/>
              <a:buChar char="§"/>
            </a:pPr>
            <a:r>
              <a:rPr lang="en-US" dirty="0">
                <a:latin typeface="Times New Roman" pitchFamily="18" charset="0"/>
                <a:cs typeface="Times New Roman" pitchFamily="18" charset="0"/>
              </a:rPr>
              <a:t>The arguer may not have sufficient evidence to support a certain conclusion and as a result may attempt to win its acceptance by resorting to a trick</a:t>
            </a:r>
            <a:endParaRPr lang="en-US" dirty="0" smtClean="0">
              <a:latin typeface="Times New Roman" pitchFamily="18" charset="0"/>
              <a:cs typeface="Times New Roman" pitchFamily="18" charset="0"/>
            </a:endParaRPr>
          </a:p>
          <a:p>
            <a:pPr algn="just">
              <a:buFont typeface="Wingdings" pitchFamily="2" charset="2"/>
              <a:buChar char="§"/>
            </a:pPr>
            <a:r>
              <a:rPr lang="en-US" dirty="0" smtClean="0">
                <a:latin typeface="Times New Roman" pitchFamily="18" charset="0"/>
                <a:cs typeface="Times New Roman" pitchFamily="18" charset="0"/>
              </a:rPr>
              <a:t>Sometimes </a:t>
            </a:r>
            <a:r>
              <a:rPr lang="en-US" dirty="0">
                <a:latin typeface="Times New Roman" pitchFamily="18" charset="0"/>
                <a:cs typeface="Times New Roman" pitchFamily="18" charset="0"/>
              </a:rPr>
              <a:t>the </a:t>
            </a:r>
            <a:r>
              <a:rPr lang="en-US" b="1" i="1" dirty="0">
                <a:latin typeface="Times New Roman" pitchFamily="18" charset="0"/>
                <a:cs typeface="Times New Roman" pitchFamily="18" charset="0"/>
              </a:rPr>
              <a:t>trick fools </a:t>
            </a:r>
            <a:r>
              <a:rPr lang="en-US" dirty="0">
                <a:latin typeface="Times New Roman" pitchFamily="18" charset="0"/>
                <a:cs typeface="Times New Roman" pitchFamily="18" charset="0"/>
              </a:rPr>
              <a:t>even the arguer. </a:t>
            </a:r>
          </a:p>
          <a:p>
            <a:pPr algn="just">
              <a:buFont typeface="Wingdings" pitchFamily="2" charset="2"/>
              <a:buChar char="§"/>
            </a:pPr>
            <a:r>
              <a:rPr lang="en-US" dirty="0">
                <a:latin typeface="Times New Roman" pitchFamily="18" charset="0"/>
                <a:cs typeface="Times New Roman" pitchFamily="18" charset="0"/>
              </a:rPr>
              <a:t>The arguer may </a:t>
            </a:r>
            <a:r>
              <a:rPr lang="en-US" b="1" i="1" dirty="0" smtClean="0">
                <a:latin typeface="Times New Roman" pitchFamily="18" charset="0"/>
                <a:cs typeface="Times New Roman" pitchFamily="18" charset="0"/>
              </a:rPr>
              <a:t>deceive</a:t>
            </a:r>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himself in to thinking that he is presenting genuine evidence when in fact he is not</a:t>
            </a:r>
            <a:r>
              <a:rPr lang="en-US" dirty="0" smtClean="0">
                <a:latin typeface="Times New Roman" pitchFamily="18" charset="0"/>
                <a:cs typeface="Times New Roman" pitchFamily="18" charset="0"/>
              </a:rPr>
              <a:t>.</a:t>
            </a:r>
          </a:p>
          <a:p>
            <a:pPr algn="just">
              <a:buFont typeface="Wingdings" pitchFamily="2" charset="2"/>
              <a:buChar char="§"/>
            </a:pPr>
            <a:endParaRPr lang="en-US" dirty="0" smtClean="0">
              <a:latin typeface="Times New Roman" pitchFamily="18" charset="0"/>
              <a:cs typeface="Times New Roman" pitchFamily="18" charset="0"/>
            </a:endParaRPr>
          </a:p>
          <a:p>
            <a:pPr algn="just">
              <a:buFont typeface="Wingdings" pitchFamily="2" charset="2"/>
              <a:buChar char="§"/>
            </a:pPr>
            <a:endParaRPr lang="en-US" dirty="0" smtClean="0">
              <a:latin typeface="Times New Roman" pitchFamily="18" charset="0"/>
              <a:cs typeface="Times New Roman" pitchFamily="18" charset="0"/>
            </a:endParaRPr>
          </a:p>
          <a:p>
            <a:pPr algn="just">
              <a:buFont typeface="Wingdings" pitchFamily="2" charset="2"/>
              <a:buChar char="§"/>
            </a:pP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304800"/>
            <a:ext cx="8229600" cy="5410200"/>
          </a:xfrm>
        </p:spPr>
        <p:txBody>
          <a:bodyPr>
            <a:normAutofit fontScale="77500" lnSpcReduction="20000"/>
          </a:bodyPr>
          <a:lstStyle/>
          <a:p>
            <a:r>
              <a:rPr lang="en-US" dirty="0">
                <a:latin typeface="Times New Roman" pitchFamily="18" charset="0"/>
                <a:cs typeface="Times New Roman" pitchFamily="18" charset="0"/>
              </a:rPr>
              <a:t>Informal fallacies are errors in reasoning which are detected through examining the </a:t>
            </a:r>
            <a:r>
              <a:rPr lang="en-US" b="1" dirty="0">
                <a:latin typeface="Times New Roman" pitchFamily="18" charset="0"/>
                <a:cs typeface="Times New Roman" pitchFamily="18" charset="0"/>
              </a:rPr>
              <a:t>content </a:t>
            </a:r>
            <a:r>
              <a:rPr lang="en-US" dirty="0">
                <a:latin typeface="Times New Roman" pitchFamily="18" charset="0"/>
                <a:cs typeface="Times New Roman" pitchFamily="18" charset="0"/>
              </a:rPr>
              <a:t>of an argument, not through detecting the form of an argument. </a:t>
            </a:r>
          </a:p>
          <a:p>
            <a:r>
              <a:rPr lang="en-US" dirty="0">
                <a:latin typeface="Times New Roman" pitchFamily="18" charset="0"/>
                <a:cs typeface="Times New Roman" pitchFamily="18" charset="0"/>
              </a:rPr>
              <a:t>Informal fallacies may appear in </a:t>
            </a:r>
            <a:r>
              <a:rPr lang="en-US" i="1" dirty="0">
                <a:latin typeface="Times New Roman" pitchFamily="18" charset="0"/>
                <a:cs typeface="Times New Roman" pitchFamily="18" charset="0"/>
              </a:rPr>
              <a:t>both </a:t>
            </a:r>
            <a:r>
              <a:rPr lang="en-US" b="1" i="1" dirty="0">
                <a:latin typeface="Times New Roman" pitchFamily="18" charset="0"/>
                <a:cs typeface="Times New Roman" pitchFamily="18" charset="0"/>
              </a:rPr>
              <a:t>deductive</a:t>
            </a:r>
            <a:r>
              <a:rPr lang="en-US" i="1" dirty="0">
                <a:latin typeface="Times New Roman" pitchFamily="18" charset="0"/>
                <a:cs typeface="Times New Roman" pitchFamily="18" charset="0"/>
              </a:rPr>
              <a:t> and</a:t>
            </a:r>
            <a:r>
              <a:rPr lang="en-US" b="1" i="1" dirty="0">
                <a:latin typeface="Times New Roman" pitchFamily="18" charset="0"/>
                <a:cs typeface="Times New Roman" pitchFamily="18" charset="0"/>
              </a:rPr>
              <a:t> inductive</a:t>
            </a:r>
            <a:r>
              <a:rPr lang="en-US" i="1" dirty="0">
                <a:latin typeface="Times New Roman" pitchFamily="18" charset="0"/>
                <a:cs typeface="Times New Roman" pitchFamily="18" charset="0"/>
              </a:rPr>
              <a:t> arguments. </a:t>
            </a:r>
            <a:endParaRPr lang="en-US" dirty="0">
              <a:latin typeface="Times New Roman" pitchFamily="18" charset="0"/>
              <a:cs typeface="Times New Roman" pitchFamily="18" charset="0"/>
            </a:endParaRPr>
          </a:p>
          <a:p>
            <a:r>
              <a:rPr lang="en-US" dirty="0">
                <a:latin typeface="Times New Roman" pitchFamily="18" charset="0"/>
                <a:cs typeface="Times New Roman" pitchFamily="18" charset="0"/>
              </a:rPr>
              <a:t>Though there are very many informal fallacies, there is </a:t>
            </a:r>
            <a:r>
              <a:rPr lang="en-US" b="1" i="1" dirty="0">
                <a:latin typeface="Times New Roman" pitchFamily="18" charset="0"/>
                <a:cs typeface="Times New Roman" pitchFamily="18" charset="0"/>
              </a:rPr>
              <a:t>no absolute consensus</a:t>
            </a: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as </a:t>
            </a:r>
            <a:r>
              <a:rPr lang="en-US" dirty="0">
                <a:latin typeface="Times New Roman" pitchFamily="18" charset="0"/>
                <a:cs typeface="Times New Roman" pitchFamily="18" charset="0"/>
              </a:rPr>
              <a:t>to how they can be classified. </a:t>
            </a:r>
          </a:p>
          <a:p>
            <a:r>
              <a:rPr lang="en-US" dirty="0">
                <a:latin typeface="Times New Roman" pitchFamily="18" charset="0"/>
                <a:cs typeface="Times New Roman" pitchFamily="18" charset="0"/>
              </a:rPr>
              <a:t>However, through considering some </a:t>
            </a:r>
            <a:r>
              <a:rPr lang="en-US" b="1" i="1" dirty="0">
                <a:latin typeface="Times New Roman" pitchFamily="18" charset="0"/>
                <a:cs typeface="Times New Roman" pitchFamily="18" charset="0"/>
              </a:rPr>
              <a:t>communality among them</a:t>
            </a:r>
            <a:r>
              <a:rPr lang="en-US" dirty="0">
                <a:latin typeface="Times New Roman" pitchFamily="18" charset="0"/>
                <a:cs typeface="Times New Roman" pitchFamily="18" charset="0"/>
              </a:rPr>
              <a:t>, informal fallacies can be divided in to </a:t>
            </a:r>
            <a:r>
              <a:rPr lang="en-US" b="1" i="1" dirty="0">
                <a:latin typeface="Times New Roman" pitchFamily="18" charset="0"/>
                <a:cs typeface="Times New Roman" pitchFamily="18" charset="0"/>
              </a:rPr>
              <a:t>five groups</a:t>
            </a:r>
            <a:r>
              <a:rPr lang="en-US" dirty="0">
                <a:latin typeface="Times New Roman" pitchFamily="18" charset="0"/>
                <a:cs typeface="Times New Roman" pitchFamily="18" charset="0"/>
              </a:rPr>
              <a:t>: </a:t>
            </a:r>
          </a:p>
          <a:p>
            <a:pPr lvl="1">
              <a:buFont typeface="Wingdings" pitchFamily="2" charset="2"/>
              <a:buChar char="Ø"/>
            </a:pPr>
            <a:r>
              <a:rPr lang="en-US" sz="3600" i="1" dirty="0">
                <a:latin typeface="Times New Roman" pitchFamily="18" charset="0"/>
                <a:cs typeface="Times New Roman" pitchFamily="18" charset="0"/>
              </a:rPr>
              <a:t>Fallacies of </a:t>
            </a:r>
            <a:r>
              <a:rPr lang="en-US" sz="3600" b="1" i="1" dirty="0">
                <a:latin typeface="Times New Roman" pitchFamily="18" charset="0"/>
                <a:cs typeface="Times New Roman" pitchFamily="18" charset="0"/>
              </a:rPr>
              <a:t>relevance,</a:t>
            </a:r>
            <a:r>
              <a:rPr lang="en-US" sz="3600" i="1" dirty="0">
                <a:latin typeface="Times New Roman" pitchFamily="18" charset="0"/>
                <a:cs typeface="Times New Roman" pitchFamily="18" charset="0"/>
              </a:rPr>
              <a:t> </a:t>
            </a:r>
          </a:p>
          <a:p>
            <a:pPr lvl="1">
              <a:buFont typeface="Wingdings" pitchFamily="2" charset="2"/>
              <a:buChar char="Ø"/>
            </a:pPr>
            <a:r>
              <a:rPr lang="en-US" sz="3600" i="1" dirty="0">
                <a:latin typeface="Times New Roman" pitchFamily="18" charset="0"/>
                <a:cs typeface="Times New Roman" pitchFamily="18" charset="0"/>
              </a:rPr>
              <a:t>fallacies of </a:t>
            </a:r>
            <a:r>
              <a:rPr lang="en-US" sz="3600" b="1" i="1" dirty="0">
                <a:latin typeface="Times New Roman" pitchFamily="18" charset="0"/>
                <a:cs typeface="Times New Roman" pitchFamily="18" charset="0"/>
              </a:rPr>
              <a:t>weak induction</a:t>
            </a:r>
            <a:r>
              <a:rPr lang="en-US" sz="3600" i="1" dirty="0">
                <a:latin typeface="Times New Roman" pitchFamily="18" charset="0"/>
                <a:cs typeface="Times New Roman" pitchFamily="18" charset="0"/>
              </a:rPr>
              <a:t>, </a:t>
            </a:r>
          </a:p>
          <a:p>
            <a:pPr lvl="1">
              <a:buFont typeface="Wingdings" pitchFamily="2" charset="2"/>
              <a:buChar char="Ø"/>
            </a:pPr>
            <a:r>
              <a:rPr lang="en-US" sz="3600" i="1" dirty="0">
                <a:latin typeface="Times New Roman" pitchFamily="18" charset="0"/>
                <a:cs typeface="Times New Roman" pitchFamily="18" charset="0"/>
              </a:rPr>
              <a:t>fallacies of </a:t>
            </a:r>
            <a:r>
              <a:rPr lang="en-US" sz="3600" b="1" i="1" dirty="0">
                <a:latin typeface="Times New Roman" pitchFamily="18" charset="0"/>
                <a:cs typeface="Times New Roman" pitchFamily="18" charset="0"/>
              </a:rPr>
              <a:t>presumption</a:t>
            </a:r>
            <a:r>
              <a:rPr lang="en-US" sz="3600" i="1" dirty="0">
                <a:latin typeface="Times New Roman" pitchFamily="18" charset="0"/>
                <a:cs typeface="Times New Roman" pitchFamily="18" charset="0"/>
              </a:rPr>
              <a:t>, </a:t>
            </a:r>
          </a:p>
          <a:p>
            <a:pPr lvl="1">
              <a:buFont typeface="Wingdings" pitchFamily="2" charset="2"/>
              <a:buChar char="Ø"/>
            </a:pPr>
            <a:r>
              <a:rPr lang="en-US" sz="3600" i="1" dirty="0">
                <a:latin typeface="Times New Roman" pitchFamily="18" charset="0"/>
                <a:cs typeface="Times New Roman" pitchFamily="18" charset="0"/>
              </a:rPr>
              <a:t>fallacies of </a:t>
            </a:r>
            <a:r>
              <a:rPr lang="en-US" sz="3600" b="1" i="1" dirty="0">
                <a:latin typeface="Times New Roman" pitchFamily="18" charset="0"/>
                <a:cs typeface="Times New Roman" pitchFamily="18" charset="0"/>
              </a:rPr>
              <a:t>ambiguity</a:t>
            </a:r>
            <a:r>
              <a:rPr lang="en-US" sz="3600" i="1" dirty="0">
                <a:latin typeface="Times New Roman" pitchFamily="18" charset="0"/>
                <a:cs typeface="Times New Roman" pitchFamily="18" charset="0"/>
              </a:rPr>
              <a:t> and </a:t>
            </a:r>
            <a:r>
              <a:rPr lang="en-US" sz="3600" i="1" dirty="0" smtClean="0">
                <a:latin typeface="Times New Roman" pitchFamily="18" charset="0"/>
                <a:cs typeface="Times New Roman" pitchFamily="18" charset="0"/>
              </a:rPr>
              <a:t> </a:t>
            </a:r>
            <a:endParaRPr lang="en-US" sz="3600" i="1" dirty="0">
              <a:latin typeface="Times New Roman" pitchFamily="18" charset="0"/>
              <a:cs typeface="Times New Roman" pitchFamily="18" charset="0"/>
            </a:endParaRPr>
          </a:p>
          <a:p>
            <a:pPr lvl="1">
              <a:buFont typeface="Wingdings" pitchFamily="2" charset="2"/>
              <a:buChar char="Ø"/>
            </a:pPr>
            <a:r>
              <a:rPr lang="en-US" sz="3600" i="1" dirty="0">
                <a:latin typeface="Times New Roman" pitchFamily="18" charset="0"/>
                <a:cs typeface="Times New Roman" pitchFamily="18" charset="0"/>
              </a:rPr>
              <a:t>fallacies of </a:t>
            </a:r>
            <a:r>
              <a:rPr lang="en-US" sz="3600" b="1" i="1" dirty="0">
                <a:latin typeface="Times New Roman" pitchFamily="18" charset="0"/>
                <a:cs typeface="Times New Roman" pitchFamily="18" charset="0"/>
              </a:rPr>
              <a:t>grammatical analogy</a:t>
            </a:r>
            <a:r>
              <a:rPr lang="en-US" sz="3600" i="1" dirty="0">
                <a:latin typeface="Times New Roman" pitchFamily="18" charset="0"/>
                <a:cs typeface="Times New Roman" pitchFamily="18" charset="0"/>
              </a:rPr>
              <a:t>. </a:t>
            </a:r>
            <a:endParaRPr lang="en-US" sz="3600" dirty="0">
              <a:latin typeface="Times New Roman" pitchFamily="18" charset="0"/>
              <a:cs typeface="Times New Roman" pitchFamily="18" charset="0"/>
            </a:endParaRPr>
          </a:p>
          <a:p>
            <a:endParaRPr lang="en-US" dirty="0"/>
          </a:p>
        </p:txBody>
      </p:sp>
    </p:spTree>
    <p:extLst>
      <p:ext uri="{BB962C8B-B14F-4D97-AF65-F5344CB8AC3E}">
        <p14:creationId xmlns:p14="http://schemas.microsoft.com/office/powerpoint/2010/main" val="3967620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729</TotalTime>
  <Words>8373</Words>
  <Application>Microsoft Office PowerPoint</Application>
  <PresentationFormat>On-screen Show (4:3)</PresentationFormat>
  <Paragraphs>387</Paragraphs>
  <Slides>68</Slides>
  <Notes>0</Notes>
  <HiddenSlides>0</HiddenSlides>
  <MMClips>0</MMClips>
  <ScaleCrop>false</ScaleCrop>
  <HeadingPairs>
    <vt:vector size="4" baseType="variant">
      <vt:variant>
        <vt:lpstr>Theme</vt:lpstr>
      </vt:variant>
      <vt:variant>
        <vt:i4>1</vt:i4>
      </vt:variant>
      <vt:variant>
        <vt:lpstr>Slide Titles</vt:lpstr>
      </vt:variant>
      <vt:variant>
        <vt:i4>68</vt:i4>
      </vt:variant>
    </vt:vector>
  </HeadingPairs>
  <TitlesOfParts>
    <vt:vector size="69" baseType="lpstr">
      <vt:lpstr>Office Theme</vt:lpstr>
      <vt:lpstr>Chapter Three: Informal Fallacies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3. 2 Fallacies of Weak Induction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3.3 Fallacies of Presumption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3.4. Fallacies of Ambiguity  </vt:lpstr>
      <vt:lpstr>PowerPoint Presentation</vt:lpstr>
      <vt:lpstr>PowerPoint Presentation</vt:lpstr>
      <vt:lpstr>PowerPoint Presentation</vt:lpstr>
      <vt:lpstr>PowerPoint Presentation</vt:lpstr>
      <vt:lpstr>PowerPoint Presentation</vt:lpstr>
      <vt:lpstr> 3.5. Fallacies of Grammatical Analogy    </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3: INFORMAL FALLACIES</dc:title>
  <dc:creator>HP</dc:creator>
  <cp:lastModifiedBy>Microsoft</cp:lastModifiedBy>
  <cp:revision>102</cp:revision>
  <dcterms:created xsi:type="dcterms:W3CDTF">2015-03-18T12:02:48Z</dcterms:created>
  <dcterms:modified xsi:type="dcterms:W3CDTF">2021-04-12T06:38:06Z</dcterms:modified>
</cp:coreProperties>
</file>